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63"/>
  </p:notesMasterIdLst>
  <p:sldIdLst>
    <p:sldId id="571" r:id="rId2"/>
    <p:sldId id="577" r:id="rId3"/>
    <p:sldId id="576" r:id="rId4"/>
    <p:sldId id="259" r:id="rId5"/>
    <p:sldId id="463" r:id="rId6"/>
    <p:sldId id="261" r:id="rId7"/>
    <p:sldId id="263" r:id="rId8"/>
    <p:sldId id="265" r:id="rId9"/>
    <p:sldId id="266" r:id="rId10"/>
    <p:sldId id="270" r:id="rId11"/>
    <p:sldId id="271" r:id="rId12"/>
    <p:sldId id="278" r:id="rId13"/>
    <p:sldId id="281" r:id="rId14"/>
    <p:sldId id="283" r:id="rId15"/>
    <p:sldId id="285" r:id="rId16"/>
    <p:sldId id="289" r:id="rId17"/>
    <p:sldId id="294" r:id="rId18"/>
    <p:sldId id="298" r:id="rId19"/>
    <p:sldId id="302" r:id="rId20"/>
    <p:sldId id="310" r:id="rId21"/>
    <p:sldId id="526" r:id="rId22"/>
    <p:sldId id="575" r:id="rId23"/>
    <p:sldId id="323" r:id="rId24"/>
    <p:sldId id="326" r:id="rId25"/>
    <p:sldId id="327" r:id="rId26"/>
    <p:sldId id="331" r:id="rId27"/>
    <p:sldId id="333" r:id="rId28"/>
    <p:sldId id="353" r:id="rId29"/>
    <p:sldId id="335" r:id="rId30"/>
    <p:sldId id="347" r:id="rId31"/>
    <p:sldId id="355" r:id="rId32"/>
    <p:sldId id="357" r:id="rId33"/>
    <p:sldId id="568" r:id="rId34"/>
    <p:sldId id="569" r:id="rId35"/>
    <p:sldId id="570" r:id="rId36"/>
    <p:sldId id="361" r:id="rId37"/>
    <p:sldId id="363" r:id="rId38"/>
    <p:sldId id="367" r:id="rId39"/>
    <p:sldId id="372" r:id="rId40"/>
    <p:sldId id="374" r:id="rId41"/>
    <p:sldId id="487" r:id="rId42"/>
    <p:sldId id="379" r:id="rId43"/>
    <p:sldId id="381" r:id="rId44"/>
    <p:sldId id="376" r:id="rId45"/>
    <p:sldId id="387" r:id="rId46"/>
    <p:sldId id="389" r:id="rId47"/>
    <p:sldId id="392" r:id="rId48"/>
    <p:sldId id="396" r:id="rId49"/>
    <p:sldId id="397" r:id="rId50"/>
    <p:sldId id="491" r:id="rId51"/>
    <p:sldId id="401" r:id="rId52"/>
    <p:sldId id="406" r:id="rId53"/>
    <p:sldId id="409" r:id="rId54"/>
    <p:sldId id="411" r:id="rId55"/>
    <p:sldId id="417" r:id="rId56"/>
    <p:sldId id="421" r:id="rId57"/>
    <p:sldId id="425" r:id="rId58"/>
    <p:sldId id="573" r:id="rId59"/>
    <p:sldId id="574" r:id="rId60"/>
    <p:sldId id="494" r:id="rId61"/>
    <p:sldId id="572" r:id="rId6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4" autoAdjust="0"/>
    <p:restoredTop sz="94599"/>
  </p:normalViewPr>
  <p:slideViewPr>
    <p:cSldViewPr>
      <p:cViewPr varScale="1">
        <p:scale>
          <a:sx n="108" d="100"/>
          <a:sy n="108" d="100"/>
        </p:scale>
        <p:origin x="151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D1A1C-D084-4032-BC1F-B1236E26F946}" type="datetimeFigureOut">
              <a:rPr lang="tr-TR" smtClean="0"/>
              <a:pPr/>
              <a:t>26.02.2024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FF173-2D72-4F11-9E3B-0311D9F6682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7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CE1D9F6-77AF-6042-99A0-0DFC90A6E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5AE741C-9CFC-BB49-AEA0-979011EA6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F5E66B-606C-8545-B15E-58B52E586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674BA1-8D31-4442-94C7-85A3D9E98F04}" type="datetimeFigureOut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26.02.2024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6B98CF-2A48-434A-B000-EFF5543A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26E1A0C-F165-7346-8794-B2B539F6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C759D-5FEE-47A8-95CD-F874C6D7AB0A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0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68C6A5E-4D4E-CA43-9223-B71699AF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8DDC543-798F-A04B-9CA8-2845584A1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A6E15BA-F583-D544-80C3-1B6EDFFF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C05F62-20F9-41E0-A109-E19A8D59A8FE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26.02.2024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3CCC109-F4B6-1142-9F36-289755916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EE3522A-1527-314E-9526-97469B665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5BF17-009D-43C3-89C6-EFAFD0633613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5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3DEA56F-D865-7943-AE28-BFF5E63225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EECAC3C-BAD7-D44D-9856-CA9082D02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EE740E-14E1-A74D-BAD0-67B01DC0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86F13-0B97-4264-995D-44773441097C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26.02.2024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E4CA5E-62D8-A046-BF65-82926604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DDAA59-25E0-7B4E-A69E-30FA3A7B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EFC3D-AA9D-4E61-8F89-8555EA68C6C0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0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5313A35-57C4-0148-A47E-78D2C88CD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E5553F-9CC0-7147-923A-CFED4EDE5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BF3888-9118-B34E-A77E-22416B40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F1C49-BA86-4581-82C3-B8BF29DEEA6E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26.02.2024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E54B184-9082-4A44-9396-C920092B8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6FAF22E-F7C8-2A48-B353-A3A4FD26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05FEE-40C3-4572-8841-41CE9FE8BB7B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4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9DD05A2-11AB-B541-B128-26710B5E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FEDE291-FCC0-6D4B-959A-E83B69F0E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5366D6-A9D2-A44D-8F6D-451819041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C05F62-20F9-41E0-A109-E19A8D59A8FE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26.02.2024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9E67BF-F974-AD45-B092-3B8CC978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FA8898-151A-DD4B-8B60-BBC43BBA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5BF17-009D-43C3-89C6-EFAFD0633613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9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AF5EA8B-650D-5F4A-BC4F-5AE155697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9315CD-F7B5-F648-A860-4501FCC3C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0BE3EA5-DFD7-9447-A77B-18183B000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F221A16-A422-E84D-885A-3805ECDC1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F5A52-77BF-4625-BC57-1182D8C585B3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26.02.2024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B5B2A48-C79A-FF49-A07E-3327E5AB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AC9AF07-FA97-2C4C-B0FE-75B374E9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4C0E9-457C-4768-AFDF-84A63449A331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5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C277885-175D-0E44-8351-0A51D543E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C10CA89-24C6-8F47-A10E-B80D39FF3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FB56526-048C-C342-9047-D1D0E9FCD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C9C7240-24C4-0C41-9008-A25EB288D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52B8592-597A-EB4B-887E-E4F98F4FA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048E278-1B1B-AA44-B0B2-88AD96E8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FD64F0-EECC-4A92-9563-77E6E3B18B8C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26.02.2024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88E3372-013B-AB4B-B5EE-5923D294F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C25D4CE-C72D-7B40-8861-880E12D2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468C2-BE86-4D56-BD7C-376C500CEDCB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5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B3DAF6F-32C0-B04D-B207-905E8F1F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A2D4583-BDE0-CD49-9566-5B1D93830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82953-CFD7-407F-A05E-99AAA07FF628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26.02.2024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33F1DF3-47EA-0A4F-B094-5529CEA0E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2A5D1C6-6EE7-E64A-ADE9-EB3E7D84A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F7C45-CDDC-4604-99E3-E1C60AE4BD57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7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C64E97B-20AA-3D42-93D4-7778297CC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76274A-1539-462A-8189-55C9F3EC4AA0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26.02.2024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73A9810-DFF4-1E40-B79B-2839A9D9C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6708042-34BD-E24A-A0C5-C7A77489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8C9C0-BCDC-4C67-8C79-181708D4AED4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2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E6E46CB-CB65-F04B-969D-C87BC88E1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BC4B4E-2D86-1A46-9E79-E6879916B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4ACA66B-94D7-2C4F-9726-8C930D496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02CEB43-7A88-7948-853A-6FBE39BB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AF5F8B-B469-440E-98C7-028C94F45BC9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26.02.2024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FBE1EAD-7A96-124D-9E1C-641C1E3C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0FA598F-165C-C44C-BF7E-D24A81F2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B7C8C-2340-4F29-8E97-505D0468ABCC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0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9EB0849-4078-4247-8056-0C583448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C51F3FE-CAB7-6641-9D17-2B7007B48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4C3D94C-A3E7-E749-95C3-98B635DA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8D1BB0B-ED64-7B45-8F09-6ABE1413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28681-E010-4E2E-9CF7-C08FAB27AAE8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26.02.2024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9211342-934D-A348-A766-01E2AC3D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561F587-D46F-684A-805C-30B4E22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19F8C-759E-49F1-870E-1F8380FAFDA7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alpha val="4000"/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57EB0FD-37B3-9443-82AB-B69132342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899B94F-44D7-2045-9DCA-9F440E0F7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C8ABA91-6F07-5D48-B59A-BEED5E0F3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C05F62-20F9-41E0-A109-E19A8D59A8FE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26.02.2024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78FBD98-F81B-4341-8B13-D4B726077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2C21D15-363D-EC44-BE81-78AB4A338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85BF17-009D-43C3-89C6-EFAFD0633613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8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.uk/imgres?imgurl=http://www.mtkpetpro.com/catalog/images/505003.jpg&amp;imgrefurl=http://www.mtkpetpro.com/catalog/product_info.php?products_id=122&amp;osCsid=5oujik6hrkakl89nb41jdsem24&amp;h=339&amp;w=339&amp;sz=16&amp;hl=en&amp;start=8&amp;um=1&amp;usg=__F9RZVhTQrH12GXYtXAaWUmntqBU=&amp;tbnid=FjxWyJiPnshHsM:&amp;tbnh=119&amp;tbnw=119&amp;prev=/images?q=tarak&amp;um=1&amp;hl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.uk/imgres?imgurl=http://www.stepshampoo.com/images/urunler/jole.jpg&amp;imgrefurl=http://www.kaydirock.com/punkolik-jojukun-syrry-x-t-13438.html&amp;h=262&amp;w=300&amp;sz=71&amp;hl=en&amp;start=8&amp;um=1&amp;usg=__0_sn_X0YP61Tu84rU4Gg7W_VI64=&amp;tbnid=CvWoKZVwZptQNM:&amp;tbnh=101&amp;tbnw=116&amp;prev=/images?q=j%C3%B6le&amp;um=1&amp;hl=e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ezeltemizlik.com/ezeltemizlik/kagithavludespenserleri/jumbobuyuk.jpg&amp;imgrefurl=http://www.ezeltemizlik.com/ezeltemizlik/kagithavludespenserleri/kagithavludes.htm&amp;h=572&amp;w=400&amp;sz=17&amp;hl=tr&amp;start=228&amp;um=1&amp;tbnid=OGrQruLw7IPltM:&amp;tbnh=134&amp;tbnw=94&amp;prev=/images?q=ka%C4%9F%C4%B1t+havlu+resimleri&amp;start=220&amp;ndsp=20&amp;svnum=10&amp;um=1&amp;hl=tr&amp;sa=N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google.com.tr/imgres?imgurl=http://blog.bmucreative.com/images/gelin_2.jpg&amp;imgrefurl=http://blog.bmucreative.com/2007/03/21/gelin-sivi-sabun/&amp;h=242&amp;w=476&amp;sz=87&amp;hl=tr&amp;start=11&amp;um=1&amp;tbnid=uLb3l44IRFOGeM:&amp;tbnh=66&amp;tbnw=129&amp;prev=/images?q=sabun+resimleri&amp;svnum=10&amp;um=1&amp;hl=tr&amp;sa=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images.google.com.tr/imgres?imgurl=http://www.kalem.biz/images/kupresim/sabun.jpg&amp;imgrefurl=http://www.kalem.biz/bilgikupu.asp?islem=bilgikupu&amp;harf=83&amp;adi=&amp;h=147&amp;w=185&amp;sz=6&amp;hl=tr&amp;start=20&amp;um=1&amp;tbnid=HxanmJ9iIwcH6M:&amp;tbnh=81&amp;tbnw=102&amp;prev=/images?q=sabun+resimleri&amp;svnum=10&amp;um=1&amp;hl=tr&amp;sa=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hyperlink" Target="http://www.vepa.com.tr/dc/images/P.35-PROFESSIONAL-SAC-FIRCA.jpg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9671F82-EC01-CC4E-A0DF-BEA86E1D6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52736"/>
            <a:ext cx="8352928" cy="338437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br>
              <a:rPr lang="tr-TR" sz="6000" dirty="0"/>
            </a:br>
            <a:endParaRPr lang="tr-TR" sz="6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7B30E68-8BA1-9749-8395-C15557712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2" y="0"/>
            <a:ext cx="8738783" cy="6768752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23230597-7906-754E-9C40-0D6FF1893CD4}"/>
              </a:ext>
            </a:extLst>
          </p:cNvPr>
          <p:cNvSpPr/>
          <p:nvPr/>
        </p:nvSpPr>
        <p:spPr>
          <a:xfrm>
            <a:off x="323528" y="620688"/>
            <a:ext cx="8208912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tr-TR" sz="3600" dirty="0">
              <a:solidFill>
                <a:srgbClr val="FF0000"/>
              </a:solidFill>
              <a:latin typeface="Krungthep" panose="02000400000000000000" pitchFamily="2" charset="-34"/>
              <a:ea typeface="Krungthep" panose="02000400000000000000" pitchFamily="2" charset="-34"/>
              <a:cs typeface="Krungthep" panose="02000400000000000000" pitchFamily="2" charset="-34"/>
            </a:endParaRPr>
          </a:p>
          <a:p>
            <a:pPr algn="ctr"/>
            <a:r>
              <a:rPr lang="tr-TR" sz="3600" dirty="0">
                <a:solidFill>
                  <a:srgbClr val="FF0000"/>
                </a:solidFill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ERGENLİK DÖNEMİNDE  SAĞLIKLI YAŞAM BECERİLERİ</a:t>
            </a:r>
          </a:p>
        </p:txBody>
      </p:sp>
    </p:spTree>
    <p:extLst>
      <p:ext uri="{BB962C8B-B14F-4D97-AF65-F5344CB8AC3E}">
        <p14:creationId xmlns:p14="http://schemas.microsoft.com/office/powerpoint/2010/main" val="204381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/>
          </p:nvPr>
        </p:nvSpPr>
        <p:spPr>
          <a:xfrm>
            <a:off x="611188" y="692150"/>
            <a:ext cx="8229600" cy="1143000"/>
          </a:xfrm>
        </p:spPr>
        <p:txBody>
          <a:bodyPr/>
          <a:lstStyle/>
          <a:p>
            <a:pPr eaLnBrk="1" hangingPunct="1"/>
            <a:r>
              <a:rPr lang="tr-TR" dirty="0">
                <a:solidFill>
                  <a:srgbClr val="FF0000"/>
                </a:solidFill>
                <a:latin typeface="+mn-lt"/>
              </a:rPr>
              <a:t>DERİ TEMİZLİĞİ</a:t>
            </a:r>
          </a:p>
        </p:txBody>
      </p:sp>
      <p:sp>
        <p:nvSpPr>
          <p:cNvPr id="17411" name="2 İçerik Yer Tutucusu"/>
          <p:cNvSpPr>
            <a:spLocks noGrp="1"/>
          </p:cNvSpPr>
          <p:nvPr>
            <p:ph idx="1"/>
          </p:nvPr>
        </p:nvSpPr>
        <p:spPr>
          <a:xfrm>
            <a:off x="323528" y="1835151"/>
            <a:ext cx="7776864" cy="4489450"/>
          </a:xfrm>
        </p:spPr>
        <p:txBody>
          <a:bodyPr/>
          <a:lstStyle/>
          <a:p>
            <a:pPr eaLnBrk="1" hangingPunct="1"/>
            <a:r>
              <a:rPr lang="tr-TR" sz="2800" dirty="0"/>
              <a:t>Kurumuş yağ maddeleri, ter, toz, mikroplar…</a:t>
            </a:r>
            <a:r>
              <a:rPr lang="tr-TR" sz="2800" dirty="0" err="1"/>
              <a:t>vb</a:t>
            </a:r>
            <a:r>
              <a:rPr lang="tr-TR" sz="2800" dirty="0"/>
              <a:t> derideki gözenekleri tıkayarak derinin işlevini bozar.</a:t>
            </a:r>
          </a:p>
          <a:p>
            <a:pPr eaLnBrk="1" hangingPunct="1"/>
            <a:endParaRPr lang="tr-TR" sz="2800" dirty="0"/>
          </a:p>
          <a:p>
            <a:pPr eaLnBrk="1" hangingPunct="1"/>
            <a:r>
              <a:rPr lang="tr-TR" sz="2800" dirty="0"/>
              <a:t>Eğer derinin temizliği sağlanmaz ise, mikroplar için uygun ortam oluşur.</a:t>
            </a:r>
          </a:p>
          <a:p>
            <a:pPr eaLnBrk="1" hangingPunct="1"/>
            <a:endParaRPr lang="tr-TR" sz="2800" dirty="0"/>
          </a:p>
          <a:p>
            <a:pPr eaLnBrk="1" hangingPunct="1"/>
            <a:r>
              <a:rPr lang="tr-TR" sz="2800" dirty="0">
                <a:solidFill>
                  <a:srgbClr val="FF0000"/>
                </a:solidFill>
              </a:rPr>
              <a:t>Amaç deriyi artık maddelerden, tozlardan, mikroplardan </a:t>
            </a:r>
            <a:r>
              <a:rPr lang="tr-TR" sz="2800" dirty="0"/>
              <a:t>arındırmaktır. Aksi halde </a:t>
            </a:r>
            <a:r>
              <a:rPr lang="tr-TR" sz="2800" dirty="0">
                <a:solidFill>
                  <a:srgbClr val="FF0000"/>
                </a:solidFill>
              </a:rPr>
              <a:t>vücut kokusu </a:t>
            </a:r>
            <a:r>
              <a:rPr lang="tr-TR" sz="2800" dirty="0"/>
              <a:t>oluşur.</a:t>
            </a:r>
          </a:p>
          <a:p>
            <a:pPr eaLnBrk="1" hangingPunct="1"/>
            <a:endParaRPr lang="tr-T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2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>
          <a:xfrm>
            <a:off x="611188" y="765175"/>
            <a:ext cx="8229600" cy="1143000"/>
          </a:xfrm>
        </p:spPr>
        <p:txBody>
          <a:bodyPr/>
          <a:lstStyle/>
          <a:p>
            <a:pPr eaLnBrk="1" hangingPunct="1"/>
            <a:r>
              <a:rPr lang="tr-TR" dirty="0">
                <a:solidFill>
                  <a:srgbClr val="FF0000"/>
                </a:solidFill>
                <a:latin typeface="+mn-lt"/>
              </a:rPr>
              <a:t>DERİ TEMİZLİĞİ</a:t>
            </a:r>
          </a:p>
        </p:txBody>
      </p:sp>
      <p:sp>
        <p:nvSpPr>
          <p:cNvPr id="18435" name="2 İçerik Yer Tutucusu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389437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800" dirty="0"/>
              <a:t>Koku meydana getiren vücut bölgeleri: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800" dirty="0"/>
              <a:t> Ayaklar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800" dirty="0"/>
              <a:t> Kasık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800" dirty="0"/>
              <a:t>Koltuk altlarıdır.</a:t>
            </a:r>
          </a:p>
          <a:p>
            <a:pPr eaLnBrk="1" hangingPunct="1">
              <a:buFont typeface="Wingdings" pitchFamily="2" charset="2"/>
              <a:buChar char="Ø"/>
            </a:pPr>
            <a:endParaRPr lang="tr-TR" sz="2800" dirty="0"/>
          </a:p>
          <a:p>
            <a:pPr eaLnBrk="1" hangingPunct="1"/>
            <a:r>
              <a:rPr lang="tr-TR" sz="2800" dirty="0"/>
              <a:t>Vücudun terleme oranının artması kokunun da artmasına yol açmaktadır.</a:t>
            </a:r>
          </a:p>
          <a:p>
            <a:pPr eaLnBrk="1" hangingPunct="1"/>
            <a:endParaRPr lang="tr-TR" b="1" dirty="0"/>
          </a:p>
          <a:p>
            <a:pPr eaLnBrk="1" hangingPunct="1">
              <a:buFont typeface="Wingdings 2" pitchFamily="18" charset="2"/>
              <a:buNone/>
            </a:pPr>
            <a:r>
              <a:rPr lang="tr-TR" b="1" dirty="0">
                <a:latin typeface="Comic Sans MS" pitchFamily="66" charset="0"/>
              </a:rPr>
              <a:t> </a:t>
            </a:r>
          </a:p>
          <a:p>
            <a:pPr eaLnBrk="1" hangingPunct="1"/>
            <a:endParaRPr lang="tr-TR" b="1" dirty="0">
              <a:latin typeface="Comic Sans MS" pitchFamily="66" charset="0"/>
            </a:endParaRPr>
          </a:p>
        </p:txBody>
      </p:sp>
      <p:pic>
        <p:nvPicPr>
          <p:cNvPr id="18436" name="Picture 3" descr="C:\Users\gökmen\Desktop\sabu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620688"/>
            <a:ext cx="2767012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13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143000"/>
          </a:xfrm>
        </p:spPr>
        <p:txBody>
          <a:bodyPr/>
          <a:lstStyle/>
          <a:p>
            <a:r>
              <a:rPr lang="tr-TR" dirty="0">
                <a:solidFill>
                  <a:srgbClr val="CC0000"/>
                </a:solidFill>
                <a:latin typeface="+mn-lt"/>
              </a:rPr>
              <a:t>Yüz Temizliği Ve Bakımı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395536" y="1340769"/>
            <a:ext cx="5328989" cy="5112420"/>
          </a:xfrm>
        </p:spPr>
        <p:txBody>
          <a:bodyPr>
            <a:normAutofit fontScale="92500" lnSpcReduction="10000"/>
          </a:bodyPr>
          <a:lstStyle/>
          <a:p>
            <a:r>
              <a:rPr lang="tr-TR" sz="2800" dirty="0"/>
              <a:t>Yüz, sağlığı korumada önemli bir yere sahiptir.</a:t>
            </a:r>
          </a:p>
          <a:p>
            <a:r>
              <a:rPr lang="tr-TR" sz="2800" dirty="0"/>
              <a:t>Her sabah kalkınca yüzün su ile yıkanması gerekir.</a:t>
            </a:r>
          </a:p>
          <a:p>
            <a:r>
              <a:rPr lang="tr-TR" sz="2800" dirty="0"/>
              <a:t>Gece uykudan önce de yüzün </a:t>
            </a:r>
            <a:r>
              <a:rPr lang="tr-TR" sz="2800" dirty="0">
                <a:solidFill>
                  <a:srgbClr val="FF0000"/>
                </a:solidFill>
              </a:rPr>
              <a:t>sabunla yıkanarak temizlenmesi </a:t>
            </a:r>
            <a:r>
              <a:rPr lang="tr-TR" sz="2800" dirty="0"/>
              <a:t>yüz derisi üzerindeki günün kirini arındırır. </a:t>
            </a:r>
          </a:p>
          <a:p>
            <a:r>
              <a:rPr lang="tr-TR" sz="2800" dirty="0"/>
              <a:t>Cildin yapısına uygun doğal sabunlar tercih edilmelidir. </a:t>
            </a:r>
            <a:r>
              <a:rPr lang="tr-TR" sz="2800" dirty="0" err="1"/>
              <a:t>Ph</a:t>
            </a:r>
            <a:r>
              <a:rPr lang="tr-TR" sz="2800" dirty="0"/>
              <a:t> 7.35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Yüzde oluşan kir ve yağlanmalar, siyah nokta oluşumuna, sivilcelere ve lekelenmelere neden olabilir</a:t>
            </a: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endParaRPr lang="tr-TR" dirty="0"/>
          </a:p>
        </p:txBody>
      </p:sp>
      <p:pic>
        <p:nvPicPr>
          <p:cNvPr id="5" name="Picture 1" descr="C:\Users\gökmen\Desktop\filmlerdeki-yuz-yikama-sahnesi_270543.jpg">
            <a:extLst>
              <a:ext uri="{FF2B5EF4-FFF2-40B4-BE49-F238E27FC236}">
                <a16:creationId xmlns:a16="http://schemas.microsoft.com/office/drawing/2014/main" id="{50BBBCE4-64C4-904E-9921-534FA2846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61" y="1412776"/>
            <a:ext cx="2592289" cy="29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63286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67688" cy="864096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rgbClr val="CC0000"/>
                </a:solidFill>
                <a:latin typeface="+mn-lt"/>
              </a:rPr>
              <a:t>SAÇ TEMİZLİĞİ VE BAKIMI</a:t>
            </a:r>
          </a:p>
        </p:txBody>
      </p:sp>
      <p:sp>
        <p:nvSpPr>
          <p:cNvPr id="28674" name="Rectangle 2"/>
          <p:cNvSpPr>
            <a:spLocks noGrp="1"/>
          </p:cNvSpPr>
          <p:nvPr>
            <p:ph idx="1"/>
          </p:nvPr>
        </p:nvSpPr>
        <p:spPr>
          <a:xfrm>
            <a:off x="457200" y="1529304"/>
            <a:ext cx="7427168" cy="4751387"/>
          </a:xfrm>
        </p:spPr>
        <p:txBody>
          <a:bodyPr>
            <a:normAutofit fontScale="92500"/>
          </a:bodyPr>
          <a:lstStyle/>
          <a:p>
            <a:r>
              <a:rPr lang="tr-TR" sz="2800" dirty="0"/>
              <a:t>Saçlar baş derisinde bulunan kıllardır.</a:t>
            </a:r>
          </a:p>
          <a:p>
            <a:r>
              <a:rPr lang="tr-TR" sz="2800" dirty="0"/>
              <a:t>Saç dibindeki </a:t>
            </a:r>
            <a:r>
              <a:rPr lang="tr-TR" sz="2800" dirty="0">
                <a:solidFill>
                  <a:srgbClr val="FF0000"/>
                </a:solidFill>
              </a:rPr>
              <a:t>kıl kökleri yağlı yapıda </a:t>
            </a:r>
            <a:r>
              <a:rPr lang="tr-TR" sz="2800" dirty="0" err="1"/>
              <a:t>dır</a:t>
            </a:r>
            <a:r>
              <a:rPr lang="tr-TR" sz="2800" dirty="0"/>
              <a:t>. </a:t>
            </a:r>
          </a:p>
          <a:p>
            <a:r>
              <a:rPr lang="tr-TR" sz="2800" dirty="0"/>
              <a:t>Bu yüzden saçlarımız yağlanır.</a:t>
            </a:r>
          </a:p>
          <a:p>
            <a:r>
              <a:rPr lang="tr-TR" sz="2800" dirty="0"/>
              <a:t>Sağlıklı saçlara sahip olmak için </a:t>
            </a:r>
            <a:r>
              <a:rPr lang="tr-TR" sz="2800" dirty="0">
                <a:solidFill>
                  <a:srgbClr val="FF0000"/>
                </a:solidFill>
              </a:rPr>
              <a:t>düzenli</a:t>
            </a:r>
            <a:r>
              <a:rPr lang="tr-TR" sz="2800" dirty="0"/>
              <a:t> bir şekilde </a:t>
            </a:r>
            <a:r>
              <a:rPr lang="tr-TR" sz="2800" dirty="0">
                <a:solidFill>
                  <a:srgbClr val="FF0000"/>
                </a:solidFill>
              </a:rPr>
              <a:t>yıkamak </a:t>
            </a:r>
            <a:r>
              <a:rPr lang="tr-TR" sz="2800" dirty="0"/>
              <a:t>gerekir.</a:t>
            </a:r>
          </a:p>
          <a:p>
            <a:r>
              <a:rPr lang="tr-TR" sz="2800" dirty="0">
                <a:latin typeface="Comic Sans MS" pitchFamily="66" charset="0"/>
              </a:rPr>
              <a:t> </a:t>
            </a:r>
            <a:r>
              <a:rPr lang="tr-TR" sz="2800" dirty="0"/>
              <a:t>Normal bir saçın haftada 1 yada 2 kez yıkanması gerekir. Yağlı saçlar ise daha sık yıkanmalıdır.</a:t>
            </a:r>
          </a:p>
          <a:p>
            <a:r>
              <a:rPr lang="tr-TR" sz="2800" dirty="0"/>
              <a:t>Yıkama suyu </a:t>
            </a:r>
            <a:r>
              <a:rPr lang="tr-TR" sz="2800" dirty="0">
                <a:solidFill>
                  <a:srgbClr val="FF0000"/>
                </a:solidFill>
              </a:rPr>
              <a:t>ılık</a:t>
            </a:r>
            <a:r>
              <a:rPr lang="tr-TR" sz="2800" dirty="0"/>
              <a:t> olmalıdır.</a:t>
            </a:r>
          </a:p>
          <a:p>
            <a:r>
              <a:rPr lang="tr-TR" sz="2800" dirty="0"/>
              <a:t>Saçlar iyice </a:t>
            </a:r>
            <a:r>
              <a:rPr lang="tr-TR" sz="2800" dirty="0">
                <a:solidFill>
                  <a:srgbClr val="FF0000"/>
                </a:solidFill>
              </a:rPr>
              <a:t>durulanmalıdır.</a:t>
            </a:r>
          </a:p>
          <a:p>
            <a:r>
              <a:rPr lang="tr-TR" sz="2800" dirty="0"/>
              <a:t>Kurulama işlemi nazikçe yapılmalıdır. Ovuşturularak yapılan kurulama işlemi saçları zedeler.</a:t>
            </a:r>
          </a:p>
          <a:p>
            <a:endParaRPr lang="tr-TR" dirty="0"/>
          </a:p>
        </p:txBody>
      </p:sp>
      <p:pic>
        <p:nvPicPr>
          <p:cNvPr id="28675" name="Picture 12" descr="r_tovyo8tevljizy180bm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1673"/>
            <a:ext cx="161967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05394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>
            <a:normAutofit/>
          </a:bodyPr>
          <a:lstStyle/>
          <a:p>
            <a:r>
              <a:rPr lang="tr-TR" sz="4600" dirty="0">
                <a:solidFill>
                  <a:srgbClr val="CC0000"/>
                </a:solidFill>
                <a:latin typeface="+mn-lt"/>
              </a:rPr>
              <a:t>SAÇ TEMİZLİĞİ VE BAKIMI</a:t>
            </a:r>
          </a:p>
        </p:txBody>
      </p:sp>
      <p:sp>
        <p:nvSpPr>
          <p:cNvPr id="30722" name="Rectangle 2"/>
          <p:cNvSpPr>
            <a:spLocks noGrp="1"/>
          </p:cNvSpPr>
          <p:nvPr>
            <p:ph idx="1"/>
          </p:nvPr>
        </p:nvSpPr>
        <p:spPr>
          <a:xfrm>
            <a:off x="468313" y="1773238"/>
            <a:ext cx="5616575" cy="4824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tr-TR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tr-TR" sz="2800" dirty="0"/>
              <a:t>Saçlar kurutulurken elektrikli kurutucular saça çok yakın tutulmamalıdır.</a:t>
            </a:r>
          </a:p>
          <a:p>
            <a:pPr>
              <a:lnSpc>
                <a:spcPct val="90000"/>
              </a:lnSpc>
            </a:pPr>
            <a:r>
              <a:rPr lang="tr-TR" sz="2800" dirty="0"/>
              <a:t>Saçlarımıza kullandığımız tarak-fırça kişiye özel olmalıdır.</a:t>
            </a:r>
          </a:p>
          <a:p>
            <a:pPr>
              <a:lnSpc>
                <a:spcPct val="90000"/>
              </a:lnSpc>
            </a:pPr>
            <a:r>
              <a:rPr lang="tr-TR" sz="2800" dirty="0"/>
              <a:t>Saçlar yatmadan önce ve kalktıktan sonra taranmalıdır.</a:t>
            </a:r>
          </a:p>
          <a:p>
            <a:pPr>
              <a:lnSpc>
                <a:spcPct val="90000"/>
              </a:lnSpc>
            </a:pPr>
            <a:r>
              <a:rPr lang="tr-TR" sz="2800" dirty="0"/>
              <a:t>Saçlara zarar veren uygulamalardan kaçınılmalıdır.(fön,jöle,briyantin gibi)</a:t>
            </a:r>
          </a:p>
        </p:txBody>
      </p:sp>
      <p:pic>
        <p:nvPicPr>
          <p:cNvPr id="30723" name="Picture 9" descr="5050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17" y="1557338"/>
            <a:ext cx="2267744" cy="125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1" descr="jo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64904"/>
            <a:ext cx="25209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93978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/>
          <p:cNvSpPr>
            <a:spLocks noGrp="1"/>
          </p:cNvSpPr>
          <p:nvPr>
            <p:ph type="title"/>
          </p:nvPr>
        </p:nvSpPr>
        <p:spPr>
          <a:xfrm>
            <a:off x="323528" y="365127"/>
            <a:ext cx="8191822" cy="543594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800" dirty="0">
                <a:solidFill>
                  <a:srgbClr val="FF0000"/>
                </a:solidFill>
                <a:latin typeface="+mn-lt"/>
              </a:rPr>
              <a:t>BURUN TEMİZLİĞİ</a:t>
            </a:r>
          </a:p>
        </p:txBody>
      </p:sp>
      <p:sp>
        <p:nvSpPr>
          <p:cNvPr id="32771" name="2 İçerik Yer Tutucusu"/>
          <p:cNvSpPr>
            <a:spLocks noGrp="1"/>
          </p:cNvSpPr>
          <p:nvPr>
            <p:ph idx="1"/>
          </p:nvPr>
        </p:nvSpPr>
        <p:spPr>
          <a:xfrm>
            <a:off x="323528" y="908721"/>
            <a:ext cx="8374385" cy="539682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r-TR" sz="2800" dirty="0"/>
              <a:t>Burun temizliğimizi yüz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sz="2800" dirty="0"/>
              <a:t> temizliği sırasında </a:t>
            </a:r>
            <a:r>
              <a:rPr lang="tr-TR" sz="2800" dirty="0">
                <a:solidFill>
                  <a:srgbClr val="FF0000"/>
                </a:solidFill>
              </a:rPr>
              <a:t>sabah akşam </a:t>
            </a:r>
            <a:r>
              <a:rPr lang="tr-TR" sz="2800" dirty="0"/>
              <a:t>buruna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sz="2800" dirty="0"/>
              <a:t> </a:t>
            </a:r>
            <a:r>
              <a:rPr lang="tr-TR" sz="2800" dirty="0">
                <a:solidFill>
                  <a:srgbClr val="FF0000"/>
                </a:solidFill>
              </a:rPr>
              <a:t>hafif su </a:t>
            </a:r>
            <a:r>
              <a:rPr lang="tr-TR" sz="2800" dirty="0"/>
              <a:t>çekerek yapmalıyız.</a:t>
            </a:r>
          </a:p>
          <a:p>
            <a:r>
              <a:rPr lang="tr-TR" sz="2800" dirty="0"/>
              <a:t>Burun damarlarının çatlaması  ve  burun   </a:t>
            </a:r>
          </a:p>
          <a:p>
            <a:pPr>
              <a:buNone/>
            </a:pPr>
            <a:r>
              <a:rPr lang="tr-TR" sz="2800" dirty="0"/>
              <a:t>   kanaması gelişebileceğinden </a:t>
            </a:r>
            <a:r>
              <a:rPr lang="tr-TR" sz="2800" dirty="0">
                <a:solidFill>
                  <a:srgbClr val="FF0000"/>
                </a:solidFill>
              </a:rPr>
              <a:t>çok şiddetli       </a:t>
            </a:r>
          </a:p>
          <a:p>
            <a:pPr>
              <a:buNone/>
            </a:pPr>
            <a:r>
              <a:rPr lang="tr-TR" sz="2800" dirty="0">
                <a:solidFill>
                  <a:srgbClr val="FF0000"/>
                </a:solidFill>
              </a:rPr>
              <a:t>   sümkürmeyelim.</a:t>
            </a:r>
          </a:p>
          <a:p>
            <a:r>
              <a:rPr lang="tr-TR" sz="2800" dirty="0"/>
              <a:t>Burundaki </a:t>
            </a:r>
            <a:r>
              <a:rPr lang="tr-TR" sz="2800" dirty="0">
                <a:solidFill>
                  <a:srgbClr val="FF0000"/>
                </a:solidFill>
              </a:rPr>
              <a:t>kılları</a:t>
            </a:r>
            <a:r>
              <a:rPr lang="tr-TR" sz="2800" dirty="0"/>
              <a:t> kopartmamalıyız.</a:t>
            </a:r>
          </a:p>
          <a:p>
            <a:r>
              <a:rPr lang="tr-TR" sz="2800" dirty="0"/>
              <a:t>Burun deliklerine parmak ya da </a:t>
            </a:r>
            <a:r>
              <a:rPr lang="tr-TR" sz="2800" dirty="0">
                <a:solidFill>
                  <a:srgbClr val="FF0000"/>
                </a:solidFill>
              </a:rPr>
              <a:t>başka cisimler </a:t>
            </a:r>
            <a:r>
              <a:rPr lang="tr-TR" sz="2800" dirty="0"/>
              <a:t>sokarak karıştırmamalıyız.</a:t>
            </a:r>
          </a:p>
          <a:p>
            <a:r>
              <a:rPr lang="tr-TR" sz="2800" dirty="0"/>
              <a:t>Hapşırırken ve öksürürken burun deliklerimizi ve </a:t>
            </a:r>
            <a:r>
              <a:rPr lang="tr-TR" sz="2800" dirty="0">
                <a:solidFill>
                  <a:srgbClr val="FF0000"/>
                </a:solidFill>
              </a:rPr>
              <a:t>ağzımızı sıkıca </a:t>
            </a:r>
            <a:r>
              <a:rPr lang="tr-TR" sz="2800" dirty="0"/>
              <a:t>kapatmamalıyız.</a:t>
            </a:r>
          </a:p>
          <a:p>
            <a:r>
              <a:rPr lang="tr-TR" sz="2800" dirty="0"/>
              <a:t>Havayı ısıtıp süzmesi için </a:t>
            </a:r>
            <a:r>
              <a:rPr lang="tr-TR" sz="2800" dirty="0">
                <a:solidFill>
                  <a:srgbClr val="FF0000"/>
                </a:solidFill>
              </a:rPr>
              <a:t>burundan nefes </a:t>
            </a:r>
            <a:r>
              <a:rPr lang="tr-TR" sz="2800" dirty="0"/>
              <a:t>almalıyız.</a:t>
            </a:r>
          </a:p>
          <a:p>
            <a:pPr eaLnBrk="1" hangingPunct="1"/>
            <a:endParaRPr lang="tr-TR" dirty="0">
              <a:latin typeface="Comic Sans MS" pitchFamily="66" charset="0"/>
            </a:endParaRPr>
          </a:p>
        </p:txBody>
      </p:sp>
      <p:pic>
        <p:nvPicPr>
          <p:cNvPr id="32772" name="Picture 1" descr="C:\Users\gökmen\Desktop\buru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284" y="188640"/>
            <a:ext cx="229884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513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99578"/>
          </a:xfrm>
        </p:spPr>
        <p:txBody>
          <a:bodyPr>
            <a:noAutofit/>
          </a:bodyPr>
          <a:lstStyle/>
          <a:p>
            <a:pPr eaLnBrk="1" hangingPunct="1"/>
            <a:r>
              <a:rPr lang="tr-TR" sz="2800" dirty="0">
                <a:solidFill>
                  <a:srgbClr val="FF0000"/>
                </a:solidFill>
                <a:latin typeface="+mn-lt"/>
              </a:rPr>
              <a:t>KULAK TEMİZLİĞİ</a:t>
            </a:r>
          </a:p>
        </p:txBody>
      </p:sp>
      <p:sp>
        <p:nvSpPr>
          <p:cNvPr id="36867" name="2 İçerik Yer Tutucusu"/>
          <p:cNvSpPr>
            <a:spLocks noGrp="1"/>
          </p:cNvSpPr>
          <p:nvPr>
            <p:ph idx="1"/>
          </p:nvPr>
        </p:nvSpPr>
        <p:spPr>
          <a:xfrm>
            <a:off x="251520" y="780185"/>
            <a:ext cx="7056784" cy="526824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tr-TR" sz="3600" b="1" dirty="0">
                <a:latin typeface="Comic Sans MS" pitchFamily="66" charset="0"/>
              </a:rPr>
              <a:t> </a:t>
            </a:r>
            <a:r>
              <a:rPr lang="tr-TR" sz="3600" dirty="0">
                <a:solidFill>
                  <a:srgbClr val="CC0000"/>
                </a:solidFill>
              </a:rPr>
              <a:t>Kulak Kiri:</a:t>
            </a:r>
          </a:p>
          <a:p>
            <a:pPr eaLnBrk="1" hangingPunct="1"/>
            <a:r>
              <a:rPr lang="tr-TR" sz="2800" dirty="0"/>
              <a:t>Kulak kanalından yağlı bir madde salgılanır.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sz="2800" dirty="0"/>
              <a:t>Bu salgı kir ve tozla  birleşerek kulak kirini  oluşturur.</a:t>
            </a:r>
            <a:r>
              <a:rPr lang="tr-TR" sz="2800" dirty="0">
                <a:latin typeface="Comic Sans MS" pitchFamily="66" charset="0"/>
              </a:rPr>
              <a:t> </a:t>
            </a:r>
            <a:r>
              <a:rPr lang="tr-TR" sz="2800" dirty="0"/>
              <a:t>Kulak temizliğine </a:t>
            </a:r>
            <a:r>
              <a:rPr lang="tr-TR" sz="2800" dirty="0">
                <a:solidFill>
                  <a:srgbClr val="FF0000"/>
                </a:solidFill>
              </a:rPr>
              <a:t>kulak arkasından </a:t>
            </a:r>
            <a:r>
              <a:rPr lang="tr-TR" sz="2800" dirty="0"/>
              <a:t>başlamalıyız.</a:t>
            </a:r>
          </a:p>
          <a:p>
            <a:r>
              <a:rPr lang="tr-TR" sz="2800" dirty="0"/>
              <a:t>Kulağı temizlerken </a:t>
            </a:r>
            <a:r>
              <a:rPr lang="tr-TR" sz="2800" dirty="0">
                <a:solidFill>
                  <a:srgbClr val="FF0000"/>
                </a:solidFill>
              </a:rPr>
              <a:t>nemli, temiz bir bezle </a:t>
            </a:r>
            <a:r>
              <a:rPr lang="tr-TR" sz="2800" dirty="0"/>
              <a:t>yavaşça silmeliyiz.</a:t>
            </a:r>
          </a:p>
          <a:p>
            <a:r>
              <a:rPr lang="tr-TR" sz="2800" dirty="0"/>
              <a:t>Kulak içine herhangi bir </a:t>
            </a:r>
            <a:r>
              <a:rPr lang="tr-TR" sz="2800" dirty="0">
                <a:solidFill>
                  <a:srgbClr val="FF0000"/>
                </a:solidFill>
              </a:rPr>
              <a:t>cisim sokmamalıyız. </a:t>
            </a:r>
            <a:r>
              <a:rPr lang="tr-TR" sz="2800" dirty="0"/>
              <a:t>Çünkü dış kulak yolunun zedelenmesi tehlikeli iltihaplanmalara neden olabilir. </a:t>
            </a:r>
          </a:p>
          <a:p>
            <a:r>
              <a:rPr lang="tr-TR" sz="2800" dirty="0"/>
              <a:t>Kirin kulak içine itilmesine sebep olur.</a:t>
            </a:r>
          </a:p>
          <a:p>
            <a:r>
              <a:rPr lang="tr-TR" sz="2800" dirty="0"/>
              <a:t>Banyo yaparken </a:t>
            </a:r>
            <a:r>
              <a:rPr lang="tr-TR" sz="2800" dirty="0">
                <a:solidFill>
                  <a:srgbClr val="FF0000"/>
                </a:solidFill>
              </a:rPr>
              <a:t>kulağa su kaçmamasına</a:t>
            </a:r>
            <a:r>
              <a:rPr lang="tr-TR" sz="2800" dirty="0"/>
              <a:t> dikkat etmeliyiz. </a:t>
            </a:r>
          </a:p>
          <a:p>
            <a:pPr eaLnBrk="1" hangingPunct="1"/>
            <a:endParaRPr lang="tr-TR" b="1" dirty="0">
              <a:latin typeface="Comic Sans MS" pitchFamily="66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C43F709-3B77-684B-A157-8B904737B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365127"/>
            <a:ext cx="205172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0818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Başlık"/>
          <p:cNvSpPr>
            <a:spLocks noGrp="1"/>
          </p:cNvSpPr>
          <p:nvPr>
            <p:ph type="title"/>
          </p:nvPr>
        </p:nvSpPr>
        <p:spPr>
          <a:xfrm>
            <a:off x="467545" y="0"/>
            <a:ext cx="8230368" cy="836712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800" dirty="0">
                <a:solidFill>
                  <a:srgbClr val="CC0000"/>
                </a:solidFill>
                <a:latin typeface="+mn-lt"/>
              </a:rPr>
              <a:t>GÖZ TEMİZLİĞİ</a:t>
            </a:r>
          </a:p>
        </p:txBody>
      </p:sp>
      <p:sp>
        <p:nvSpPr>
          <p:cNvPr id="41987" name="2 İçerik Yer Tutucusu"/>
          <p:cNvSpPr>
            <a:spLocks noGrp="1"/>
          </p:cNvSpPr>
          <p:nvPr>
            <p:ph idx="1"/>
          </p:nvPr>
        </p:nvSpPr>
        <p:spPr>
          <a:xfrm>
            <a:off x="323528" y="692696"/>
            <a:ext cx="8064896" cy="5433467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2"/>
              </a:buClr>
              <a:buFont typeface="Wingdings 2" pitchFamily="18" charset="2"/>
              <a:buChar char=""/>
            </a:pPr>
            <a:r>
              <a:rPr lang="tr-TR" sz="2800" dirty="0"/>
              <a:t>Her sabah yataktan kalktıktan </a:t>
            </a:r>
            <a:r>
              <a:rPr lang="tr-TR" sz="2800" dirty="0">
                <a:solidFill>
                  <a:srgbClr val="FF0000"/>
                </a:solidFill>
              </a:rPr>
              <a:t>sonra su ile </a:t>
            </a:r>
            <a:r>
              <a:rPr lang="tr-TR" sz="2800" dirty="0"/>
              <a:t>yüzün yıkanması gerekir.</a:t>
            </a:r>
          </a:p>
          <a:p>
            <a:pPr eaLnBrk="1" hangingPunct="1">
              <a:buClr>
                <a:schemeClr val="accent2"/>
              </a:buClr>
              <a:buFont typeface="Wingdings 2" pitchFamily="18" charset="2"/>
              <a:buChar char=""/>
            </a:pPr>
            <a:r>
              <a:rPr lang="tr-TR" sz="2800" dirty="0"/>
              <a:t>Gözler çok ovuşturulmadan parmak uçları ile </a:t>
            </a:r>
            <a:r>
              <a:rPr lang="tr-TR" sz="2800" dirty="0">
                <a:solidFill>
                  <a:srgbClr val="FF0000"/>
                </a:solidFill>
              </a:rPr>
              <a:t>içten dışa doğru yıkanmalıyız.</a:t>
            </a:r>
          </a:p>
          <a:p>
            <a:pPr eaLnBrk="1" hangingPunct="1">
              <a:buClr>
                <a:schemeClr val="accent2"/>
              </a:buClr>
              <a:buFont typeface="Wingdings 2" pitchFamily="18" charset="2"/>
              <a:buChar char=""/>
            </a:pPr>
            <a:r>
              <a:rPr lang="tr-TR" sz="2800" dirty="0"/>
              <a:t> Yüzümüzü yıkarken gözlerimizin de </a:t>
            </a:r>
            <a:r>
              <a:rPr lang="tr-TR" sz="2800" dirty="0">
                <a:solidFill>
                  <a:srgbClr val="FF0000"/>
                </a:solidFill>
              </a:rPr>
              <a:t>tam olarak yıkanmasına </a:t>
            </a:r>
            <a:r>
              <a:rPr lang="tr-TR" sz="2800" dirty="0"/>
              <a:t>dikkat etmeliyiz.</a:t>
            </a:r>
            <a:r>
              <a:rPr lang="tr-TR" sz="2800" dirty="0">
                <a:latin typeface="Comic Sans MS" pitchFamily="66" charset="0"/>
              </a:rPr>
              <a:t> </a:t>
            </a:r>
          </a:p>
          <a:p>
            <a:pPr eaLnBrk="1" hangingPunct="1">
              <a:buClr>
                <a:schemeClr val="accent2"/>
              </a:buClr>
              <a:buFont typeface="Wingdings 2" pitchFamily="18" charset="2"/>
              <a:buChar char=""/>
            </a:pPr>
            <a:r>
              <a:rPr lang="tr-TR" sz="2800" dirty="0"/>
              <a:t>Kullandığımız </a:t>
            </a:r>
            <a:r>
              <a:rPr lang="tr-TR" sz="2800" dirty="0">
                <a:solidFill>
                  <a:srgbClr val="FF0000"/>
                </a:solidFill>
              </a:rPr>
              <a:t>makyaj malzemelerinin kaliteli </a:t>
            </a:r>
            <a:r>
              <a:rPr lang="tr-TR" sz="2800" dirty="0"/>
              <a:t>olmasına dikkat etmeliyiz.</a:t>
            </a:r>
          </a:p>
          <a:p>
            <a:pPr>
              <a:buClr>
                <a:schemeClr val="accent2"/>
              </a:buClr>
              <a:buFont typeface="Arial" charset="0"/>
              <a:buChar char="•"/>
            </a:pPr>
            <a:r>
              <a:rPr lang="tr-TR" sz="2800" dirty="0">
                <a:solidFill>
                  <a:srgbClr val="FF0000"/>
                </a:solidFill>
              </a:rPr>
              <a:t>Akşam yatmadan </a:t>
            </a:r>
            <a:r>
              <a:rPr lang="tr-TR" sz="2800" dirty="0"/>
              <a:t>önce göz ve yüzde olan makyaj su ve sabunla mutlaka temizlemeliyiz.</a:t>
            </a:r>
          </a:p>
          <a:p>
            <a:pPr>
              <a:buClr>
                <a:schemeClr val="accent2"/>
              </a:buClr>
              <a:buFont typeface="Arial" charset="0"/>
              <a:buChar char="•"/>
            </a:pPr>
            <a:r>
              <a:rPr lang="tr-TR" sz="2800" dirty="0"/>
              <a:t>Aksi halde gözde enfeksiyona sebep olabilir.</a:t>
            </a:r>
          </a:p>
          <a:p>
            <a:pPr eaLnBrk="1" hangingPunct="1">
              <a:buClr>
                <a:srgbClr val="000099"/>
              </a:buClr>
              <a:buFont typeface="Wingdings 2" pitchFamily="18" charset="2"/>
              <a:buNone/>
            </a:pPr>
            <a:endParaRPr lang="tr-TR" sz="2800" dirty="0"/>
          </a:p>
          <a:p>
            <a:pPr eaLnBrk="1" hangingPunct="1"/>
            <a:endParaRPr lang="tr-T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46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Başlık"/>
          <p:cNvSpPr>
            <a:spLocks noGrp="1"/>
          </p:cNvSpPr>
          <p:nvPr>
            <p:ph type="title"/>
          </p:nvPr>
        </p:nvSpPr>
        <p:spPr>
          <a:xfrm>
            <a:off x="107504" y="1"/>
            <a:ext cx="9036496" cy="90872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800" dirty="0">
                <a:solidFill>
                  <a:srgbClr val="FF0000"/>
                </a:solidFill>
                <a:latin typeface="+mn-lt"/>
              </a:rPr>
              <a:t>GÖZ TEMİZLİĞİ</a:t>
            </a:r>
          </a:p>
        </p:txBody>
      </p:sp>
      <p:sp>
        <p:nvSpPr>
          <p:cNvPr id="46083" name="2 İçerik Yer Tutucusu"/>
          <p:cNvSpPr>
            <a:spLocks noGrp="1"/>
          </p:cNvSpPr>
          <p:nvPr>
            <p:ph idx="1"/>
          </p:nvPr>
        </p:nvSpPr>
        <p:spPr>
          <a:xfrm>
            <a:off x="323528" y="764705"/>
            <a:ext cx="5616897" cy="5453534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tr-TR" sz="2800" dirty="0"/>
              <a:t>Görme bozukluğu olanların gözlük yerine kontak lens kullanması oldukça yaygındır.</a:t>
            </a:r>
          </a:p>
          <a:p>
            <a:pPr eaLnBrk="1" hangingPunct="1">
              <a:buClr>
                <a:schemeClr val="tx1"/>
              </a:buClr>
            </a:pPr>
            <a:endParaRPr lang="tr-TR" sz="2800" dirty="0"/>
          </a:p>
          <a:p>
            <a:pPr eaLnBrk="1" hangingPunct="1">
              <a:buClr>
                <a:schemeClr val="tx1"/>
              </a:buClr>
            </a:pPr>
            <a:r>
              <a:rPr lang="tr-TR" sz="2800" dirty="0">
                <a:solidFill>
                  <a:srgbClr val="FF0000"/>
                </a:solidFill>
              </a:rPr>
              <a:t>Kontak lens kullanımında </a:t>
            </a:r>
            <a:r>
              <a:rPr lang="tr-TR" sz="2800" dirty="0"/>
              <a:t>temizlik çok büyük önem taşır.</a:t>
            </a:r>
          </a:p>
          <a:p>
            <a:pPr eaLnBrk="1" hangingPunct="1">
              <a:buClr>
                <a:schemeClr val="tx1"/>
              </a:buClr>
            </a:pPr>
            <a:endParaRPr lang="tr-TR" sz="2800" dirty="0"/>
          </a:p>
          <a:p>
            <a:pPr eaLnBrk="1" hangingPunct="1">
              <a:buClr>
                <a:schemeClr val="tx1"/>
              </a:buClr>
            </a:pPr>
            <a:r>
              <a:rPr lang="tr-TR" sz="2800" dirty="0"/>
              <a:t>Te</a:t>
            </a:r>
            <a:r>
              <a:rPr lang="en-US" sz="2800" dirty="0" err="1"/>
              <a:t>mizliğe</a:t>
            </a:r>
            <a:r>
              <a:rPr lang="en-US" sz="2800" dirty="0"/>
              <a:t> ilk </a:t>
            </a:r>
            <a:r>
              <a:rPr lang="en-US" sz="2800" dirty="0" err="1"/>
              <a:t>gün</a:t>
            </a:r>
            <a:r>
              <a:rPr lang="en-US" sz="2800" dirty="0"/>
              <a:t> </a:t>
            </a:r>
            <a:r>
              <a:rPr lang="en-US" sz="2800" dirty="0" err="1"/>
              <a:t>nasıl</a:t>
            </a:r>
            <a:r>
              <a:rPr lang="en-US" sz="2800" dirty="0"/>
              <a:t> </a:t>
            </a:r>
            <a:r>
              <a:rPr lang="tr-TR" sz="2800" dirty="0"/>
              <a:t>  </a:t>
            </a:r>
            <a:r>
              <a:rPr lang="en-US" sz="2800" dirty="0" err="1"/>
              <a:t>uyuluyorsa</a:t>
            </a:r>
            <a:r>
              <a:rPr lang="en-US" sz="2800" dirty="0"/>
              <a:t> </a:t>
            </a:r>
            <a:r>
              <a:rPr lang="en-US" sz="2800" dirty="0" err="1"/>
              <a:t>kullanıldığı</a:t>
            </a:r>
            <a:r>
              <a:rPr lang="tr-TR" sz="2800" dirty="0"/>
              <a:t> s</a:t>
            </a:r>
            <a:r>
              <a:rPr lang="en-US" sz="2800" dirty="0" err="1"/>
              <a:t>ürece</a:t>
            </a:r>
            <a:r>
              <a:rPr lang="tr-TR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aynı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titizlikle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uy</a:t>
            </a:r>
            <a:r>
              <a:rPr lang="tr-TR" sz="2800" dirty="0">
                <a:solidFill>
                  <a:srgbClr val="FF0000"/>
                </a:solidFill>
              </a:rPr>
              <a:t>malıyız. </a:t>
            </a:r>
          </a:p>
          <a:p>
            <a:pPr eaLnBrk="1" hangingPunct="1">
              <a:buClr>
                <a:srgbClr val="000099"/>
              </a:buClr>
            </a:pPr>
            <a:endParaRPr lang="tr-TR" b="1" dirty="0">
              <a:latin typeface="Comic Sans MS" pitchFamily="66" charset="0"/>
            </a:endParaRPr>
          </a:p>
          <a:p>
            <a:pPr eaLnBrk="1" hangingPunct="1"/>
            <a:endParaRPr lang="tr-TR" dirty="0">
              <a:latin typeface="Comic Sans MS" pitchFamily="66" charset="0"/>
            </a:endParaRPr>
          </a:p>
        </p:txBody>
      </p:sp>
      <p:pic>
        <p:nvPicPr>
          <p:cNvPr id="46084" name="Picture 1" descr="C:\Users\gökmen\Desktop\kontaktlens-baki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320" y="764705"/>
            <a:ext cx="2627784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240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Başlık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7521575" cy="981075"/>
          </a:xfrm>
        </p:spPr>
        <p:txBody>
          <a:bodyPr lIns="91440" rIns="91440" bIns="45720" anchor="ctr">
            <a:normAutofit/>
          </a:bodyPr>
          <a:lstStyle/>
          <a:p>
            <a:pPr eaLnBrk="1" hangingPunct="1"/>
            <a:r>
              <a:rPr lang="tr-TR" sz="2800" dirty="0">
                <a:solidFill>
                  <a:srgbClr val="C00000"/>
                </a:solidFill>
                <a:latin typeface="+mn-lt"/>
              </a:rPr>
              <a:t>           EL HİJYENİ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4294967295"/>
          </p:nvPr>
        </p:nvSpPr>
        <p:spPr>
          <a:xfrm>
            <a:off x="395536" y="2060575"/>
            <a:ext cx="6192688" cy="3819525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sz="2800" dirty="0"/>
              <a:t>Hastalık yapan mikroplar </a:t>
            </a:r>
            <a:r>
              <a:rPr lang="tr-TR" sz="2800" dirty="0">
                <a:solidFill>
                  <a:srgbClr val="FF0000"/>
                </a:solidFill>
              </a:rPr>
              <a:t>en çok eller </a:t>
            </a:r>
            <a:r>
              <a:rPr lang="tr-TR" sz="2800" dirty="0"/>
              <a:t>aracılığıyla bulaşır. 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sz="2800" dirty="0"/>
              <a:t>Ellere bulaşan </a:t>
            </a:r>
            <a:r>
              <a:rPr lang="tr-TR" sz="2800" dirty="0">
                <a:solidFill>
                  <a:srgbClr val="FF0000"/>
                </a:solidFill>
              </a:rPr>
              <a:t>mikroplar çırpmakla, silkelemekle, üflemekle </a:t>
            </a:r>
            <a:r>
              <a:rPr lang="tr-TR" sz="2800" dirty="0"/>
              <a:t>geçmez.                                                                       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sz="2800" dirty="0"/>
              <a:t>Tek çözüm elleri yıkamaktır.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endParaRPr lang="tr-TR" sz="2800" dirty="0"/>
          </a:p>
          <a:p>
            <a:pPr marL="457200" indent="-457200" algn="ctr" eaLnBrk="1" hangingPunct="1">
              <a:buFont typeface="Wingdings 2" pitchFamily="18" charset="2"/>
              <a:buNone/>
            </a:pPr>
            <a:r>
              <a:rPr lang="tr-TR" sz="2800" dirty="0">
                <a:solidFill>
                  <a:srgbClr val="C00000"/>
                </a:solidFill>
              </a:rPr>
              <a:t>   </a:t>
            </a:r>
            <a:r>
              <a:rPr lang="tr-TR" sz="2800" b="1" dirty="0">
                <a:solidFill>
                  <a:srgbClr val="FF0000"/>
                </a:solidFill>
              </a:rPr>
              <a:t>ELLERİNİZİ YIKAYIN!!!!!!!</a:t>
            </a:r>
          </a:p>
          <a:p>
            <a:pPr marL="457200" indent="-457200" eaLnBrk="1" hangingPunct="1">
              <a:buFont typeface="Wingdings 2" pitchFamily="18" charset="2"/>
              <a:buNone/>
            </a:pPr>
            <a:endParaRPr lang="tr-TR" b="1" dirty="0">
              <a:latin typeface="Comic Sans MS" pitchFamily="66" charset="0"/>
            </a:endParaRPr>
          </a:p>
        </p:txBody>
      </p:sp>
      <p:pic>
        <p:nvPicPr>
          <p:cNvPr id="47108" name="Picture 2" descr="C:\Users\SAMSUNG\Desktop\12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56" y="3501008"/>
            <a:ext cx="3119438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dirtyhands_200x150">
            <a:extLst>
              <a:ext uri="{FF2B5EF4-FFF2-40B4-BE49-F238E27FC236}">
                <a16:creationId xmlns:a16="http://schemas.microsoft.com/office/drawing/2014/main" id="{C69BE2F5-53A9-1F4B-8733-B2108DDAB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41451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142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48A329C-6E82-8D45-B412-AA8B20A18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2696"/>
            <a:ext cx="8424936" cy="5976664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AFB9178F-4CE9-7C43-B789-3041EF8C59E4}"/>
              </a:ext>
            </a:extLst>
          </p:cNvPr>
          <p:cNvSpPr/>
          <p:nvPr/>
        </p:nvSpPr>
        <p:spPr>
          <a:xfrm>
            <a:off x="827584" y="1268760"/>
            <a:ext cx="7920880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a typeface="Krungthep" panose="02000400000000000000" pitchFamily="2" charset="-34"/>
                <a:cs typeface="Krungthep" panose="02000400000000000000" pitchFamily="2" charset="-34"/>
              </a:rPr>
              <a:t>SAĞLIKLI YAŞAM İÇİN,</a:t>
            </a:r>
            <a:endParaRPr lang="tr-TR" sz="3600" dirty="0">
              <a:solidFill>
                <a:srgbClr val="FF0000"/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tr-TR" sz="3600" b="1" dirty="0">
                <a:solidFill>
                  <a:srgbClr val="FF0000"/>
                </a:solidFill>
                <a:ea typeface="Krungthep" panose="02000400000000000000" pitchFamily="2" charset="-34"/>
                <a:cs typeface="Krungthep" panose="02000400000000000000" pitchFamily="2" charset="-34"/>
              </a:rPr>
              <a:t>TEMİZLİK VE HİJYEN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tr-TR" sz="3600" b="1" dirty="0">
                <a:solidFill>
                  <a:srgbClr val="FF0000"/>
                </a:solidFill>
                <a:ea typeface="Krungthep" panose="02000400000000000000" pitchFamily="2" charset="-34"/>
                <a:cs typeface="Krungthep" panose="02000400000000000000" pitchFamily="2" charset="-34"/>
              </a:rPr>
              <a:t>DENGELİ BESLENME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tr-TR" sz="3600" b="1" dirty="0">
                <a:solidFill>
                  <a:srgbClr val="FF0000"/>
                </a:solidFill>
                <a:ea typeface="Krungthep" panose="02000400000000000000" pitchFamily="2" charset="-34"/>
                <a:cs typeface="Krungthep" panose="02000400000000000000" pitchFamily="2" charset="-34"/>
              </a:rPr>
              <a:t>FİZİKSEL AKTİVİTE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tr-TR" sz="3600" b="1" dirty="0">
                <a:solidFill>
                  <a:srgbClr val="FF0000"/>
                </a:solidFill>
                <a:ea typeface="Krungthep" panose="02000400000000000000" pitchFamily="2" charset="-34"/>
                <a:cs typeface="Krungthep" panose="02000400000000000000" pitchFamily="2" charset="-34"/>
              </a:rPr>
              <a:t> UYKU</a:t>
            </a:r>
          </a:p>
        </p:txBody>
      </p:sp>
    </p:spTree>
    <p:extLst>
      <p:ext uri="{BB962C8B-B14F-4D97-AF65-F5344CB8AC3E}">
        <p14:creationId xmlns:p14="http://schemas.microsoft.com/office/powerpoint/2010/main" val="3418326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Başlık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47063" cy="420688"/>
          </a:xfrm>
        </p:spPr>
        <p:txBody>
          <a:bodyPr lIns="91440" rIns="91440" bIns="45720" anchor="ctr">
            <a:normAutofit fontScale="90000"/>
          </a:bodyPr>
          <a:lstStyle/>
          <a:p>
            <a:pPr eaLnBrk="1" hangingPunct="1"/>
            <a:r>
              <a:rPr lang="tr-TR" sz="4800" dirty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tr-TR" sz="4800" dirty="0">
                <a:solidFill>
                  <a:srgbClr val="C00000"/>
                </a:solidFill>
                <a:latin typeface="+mn-lt"/>
              </a:rPr>
              <a:t>ELLER NE ZAMAN  YIKANMALI?</a:t>
            </a:r>
          </a:p>
        </p:txBody>
      </p:sp>
      <p:sp>
        <p:nvSpPr>
          <p:cNvPr id="48131" name="İçerik Yer Tutucusu 2"/>
          <p:cNvSpPr>
            <a:spLocks noGrp="1"/>
          </p:cNvSpPr>
          <p:nvPr>
            <p:ph idx="4294967295"/>
          </p:nvPr>
        </p:nvSpPr>
        <p:spPr>
          <a:xfrm>
            <a:off x="755576" y="1125539"/>
            <a:ext cx="6373887" cy="55435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800" dirty="0"/>
              <a:t>Dışarıdan içeri girince,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800" dirty="0"/>
              <a:t>Yemekten önce ve sonra,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800" dirty="0"/>
              <a:t>Tuvalete girmeden önce ve sonra,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800" dirty="0"/>
              <a:t>Çiğ besinlerle temastan önce ve sonra,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Hasta olan birini ziyaretten sonra,</a:t>
            </a:r>
            <a:r>
              <a:rPr lang="tr-TR" sz="2800" b="1" dirty="0"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Herhangi bir işe başlamadan önce,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Bozulmuş gıda ve çöplere dokunduktan sonra,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Para alış verişinden sonra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Kedi, köpek gibi hayvanları   elledikten sonra,</a:t>
            </a:r>
          </a:p>
          <a:p>
            <a:pPr>
              <a:buFont typeface="Wingdings" pitchFamily="2" charset="2"/>
              <a:buChar char="Ø"/>
            </a:pPr>
            <a:endParaRPr lang="tr-TR" sz="2800" b="1" dirty="0"/>
          </a:p>
          <a:p>
            <a:pPr>
              <a:buNone/>
            </a:pPr>
            <a:r>
              <a:rPr lang="tr-TR" sz="2200" dirty="0">
                <a:solidFill>
                  <a:srgbClr val="C00000"/>
                </a:solidFill>
              </a:rPr>
              <a:t> </a:t>
            </a:r>
            <a:r>
              <a:rPr lang="tr-TR" b="1" dirty="0">
                <a:solidFill>
                  <a:srgbClr val="C00000"/>
                </a:solidFill>
              </a:rPr>
              <a:t>ELLERİMİZİ MUTLAKA   YIKAMALIYIZ!!!!!!</a:t>
            </a:r>
          </a:p>
          <a:p>
            <a:pPr eaLnBrk="1" hangingPunct="1">
              <a:buFont typeface="Wingdings" pitchFamily="2" charset="2"/>
              <a:buChar char="Ø"/>
            </a:pPr>
            <a:endParaRPr lang="tr-TR" dirty="0"/>
          </a:p>
          <a:p>
            <a:pPr eaLnBrk="1" hangingPunct="1">
              <a:buFont typeface="Wingdings 2" pitchFamily="18" charset="2"/>
              <a:buNone/>
            </a:pPr>
            <a:endParaRPr lang="tr-TR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8132" name="Picture 2" descr="http://t3.gstatic.com/images?q=tbn:ANd9GcSYrxsyRTTFQzFzOkZ01Li7gBFCqh5-OA5X0k3IKtBVTHTPKXOz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773238"/>
            <a:ext cx="262731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279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4000">
                <a:solidFill>
                  <a:srgbClr val="0000FF"/>
                </a:solidFill>
              </a:rPr>
              <a:t>EL TEMİZLİĞİ </a:t>
            </a:r>
            <a:br>
              <a:rPr lang="tr-TR" sz="4000">
                <a:solidFill>
                  <a:srgbClr val="0000FF"/>
                </a:solidFill>
              </a:rPr>
            </a:br>
            <a:endParaRPr lang="tr-TR" sz="4000">
              <a:solidFill>
                <a:srgbClr val="0000FF"/>
              </a:solidFill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528" y="1148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ADA66D-1A13-F14A-8140-1A44E5D00F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260648"/>
            <a:ext cx="8280920" cy="5916315"/>
          </a:xfrm>
        </p:spPr>
        <p:txBody>
          <a:bodyPr/>
          <a:lstStyle/>
          <a:p>
            <a:pPr>
              <a:defRPr/>
            </a:pPr>
            <a:r>
              <a:rPr lang="tr-TR" sz="2400" dirty="0"/>
              <a:t>Mikroplar kuru yüzeylerde büyüyemez ve çoğalamazlar. Bu nedenle ellerimizi yıkadıktan sonra iyice </a:t>
            </a:r>
            <a:r>
              <a:rPr lang="tr-TR" sz="2400" dirty="0">
                <a:solidFill>
                  <a:schemeClr val="tx2"/>
                </a:solidFill>
              </a:rPr>
              <a:t>kurulamalıyız.</a:t>
            </a:r>
            <a:r>
              <a:rPr lang="tr-TR" sz="2400" dirty="0">
                <a:solidFill>
                  <a:srgbClr val="FF0000"/>
                </a:solidFill>
              </a:rPr>
              <a:t> Ellerinizi yıkadıktan sonra asla üstünüze kurulamayın. Çünkü giysilerde bulunabilecek mikroorganizmalar temiz ellerinize bulaşabilir</a:t>
            </a:r>
            <a:r>
              <a:rPr lang="tr-TR" sz="2400" b="1" dirty="0">
                <a:solidFill>
                  <a:srgbClr val="FF0000"/>
                </a:solidFill>
              </a:rPr>
              <a:t>.</a:t>
            </a:r>
            <a:r>
              <a:rPr lang="tr-TR" sz="2400" dirty="0"/>
              <a:t> </a:t>
            </a:r>
          </a:p>
          <a:p>
            <a:pPr>
              <a:defRPr/>
            </a:pPr>
            <a:r>
              <a:rPr lang="tr-TR" sz="2400" dirty="0"/>
              <a:t>El kurulamada doğru seçenek kağıt havlu kullanılmasıdır. </a:t>
            </a:r>
            <a:br>
              <a:rPr lang="tr-TR" sz="2400" dirty="0"/>
            </a:br>
            <a:r>
              <a:rPr lang="tr-TR" sz="2400" dirty="0"/>
              <a:t>Kumaş havlular nemli kalabildiğinden mikro organizma üreyebilir.</a:t>
            </a:r>
          </a:p>
          <a:p>
            <a:pPr>
              <a:spcBef>
                <a:spcPct val="50000"/>
              </a:spcBef>
              <a:buClr>
                <a:schemeClr val="bg1"/>
              </a:buClr>
              <a:buNone/>
              <a:defRPr/>
            </a:pPr>
            <a:r>
              <a:rPr lang="tr-TR" sz="2400" dirty="0"/>
              <a:t>Kağıt havlu, kurulamanın yanı sıra mekanik temizlemeyi sürdürür</a:t>
            </a:r>
            <a:r>
              <a:rPr lang="tr-TR" sz="2400" b="1" dirty="0"/>
              <a:t>. </a:t>
            </a:r>
          </a:p>
          <a:p>
            <a:pPr>
              <a:spcBef>
                <a:spcPct val="50000"/>
              </a:spcBef>
              <a:buClr>
                <a:schemeClr val="bg1"/>
              </a:buClr>
              <a:buNone/>
              <a:defRPr/>
            </a:pPr>
            <a:r>
              <a:rPr lang="tr-TR" sz="2400" b="1" dirty="0">
                <a:solidFill>
                  <a:srgbClr val="FF0000"/>
                </a:solidFill>
              </a:rPr>
              <a:t>Kullanılmış havlu çöp kutusuna atılır.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tr-TR" dirty="0"/>
          </a:p>
        </p:txBody>
      </p:sp>
      <p:pic>
        <p:nvPicPr>
          <p:cNvPr id="4" name="Picture 5" descr="end%20havlu%201200%20metre">
            <a:extLst>
              <a:ext uri="{FF2B5EF4-FFF2-40B4-BE49-F238E27FC236}">
                <a16:creationId xmlns:a16="http://schemas.microsoft.com/office/drawing/2014/main" id="{52134DED-C69C-104B-B861-E92A869ED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59" y="3933056"/>
            <a:ext cx="2123481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jumbobuyuk">
            <a:hlinkClick r:id="rId3"/>
            <a:extLst>
              <a:ext uri="{FF2B5EF4-FFF2-40B4-BE49-F238E27FC236}">
                <a16:creationId xmlns:a16="http://schemas.microsoft.com/office/drawing/2014/main" id="{A0A290F9-8924-E24B-8E0F-A09A39B8F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88593"/>
            <a:ext cx="201587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364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620713"/>
            <a:ext cx="7705551" cy="5688012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  <a:defRPr/>
            </a:pPr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Önemli!!!!!!</a:t>
            </a:r>
            <a:b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3100" dirty="0">
                <a:latin typeface="+mn-lt"/>
              </a:rPr>
              <a:t>Ancak, belirtmiş olduğumuz işler yapılmasa dahi, </a:t>
            </a:r>
            <a:r>
              <a:rPr lang="tr-TR" sz="3100" dirty="0">
                <a:solidFill>
                  <a:srgbClr val="FF0000"/>
                </a:solidFill>
                <a:latin typeface="+mn-lt"/>
              </a:rPr>
              <a:t>gün içinde en az 2 (iki) saatte bir </a:t>
            </a:r>
            <a:br>
              <a:rPr lang="tr-TR" sz="3100" dirty="0">
                <a:latin typeface="+mn-lt"/>
              </a:rPr>
            </a:br>
            <a:r>
              <a:rPr lang="tr-TR" sz="3100" dirty="0">
                <a:latin typeface="+mn-lt"/>
              </a:rPr>
              <a:t>eller yine de tanımladığımız gibi yıkanmalıdır. Özellikle toplu yaşanılan yerlerde </a:t>
            </a:r>
            <a:br>
              <a:rPr lang="tr-TR" sz="3100" dirty="0">
                <a:latin typeface="+mn-lt"/>
              </a:rPr>
            </a:br>
            <a:r>
              <a:rPr lang="tr-TR" sz="3100" dirty="0">
                <a:latin typeface="+mn-lt"/>
              </a:rPr>
              <a:t>sıvı sabun kullanılmalıdır. </a:t>
            </a:r>
            <a:br>
              <a:rPr lang="tr-TR" sz="3100" dirty="0">
                <a:latin typeface="+mn-lt"/>
              </a:rPr>
            </a:br>
            <a:r>
              <a:rPr lang="tr-TR" sz="3100" dirty="0">
                <a:latin typeface="+mn-lt"/>
              </a:rPr>
              <a:t>Kalıp sabunlar kişisel temizlik araçları olduğundan mümkünse ortak kullanılmamalıdır..</a:t>
            </a:r>
          </a:p>
        </p:txBody>
      </p:sp>
      <p:pic>
        <p:nvPicPr>
          <p:cNvPr id="4" name="Picture 7" descr="gelin_2">
            <a:hlinkClick r:id="rId2"/>
            <a:extLst>
              <a:ext uri="{FF2B5EF4-FFF2-40B4-BE49-F238E27FC236}">
                <a16:creationId xmlns:a16="http://schemas.microsoft.com/office/drawing/2014/main" id="{56E539C5-A37B-9E4E-A7F3-4524B86F0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64719"/>
            <a:ext cx="21653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sabun">
            <a:hlinkClick r:id="rId4"/>
            <a:extLst>
              <a:ext uri="{FF2B5EF4-FFF2-40B4-BE49-F238E27FC236}">
                <a16:creationId xmlns:a16="http://schemas.microsoft.com/office/drawing/2014/main" id="{ABF1096A-5C90-A546-9AF6-983E7AD33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01208"/>
            <a:ext cx="22669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894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SAMSUNG\Desktop\resimmmmmmmmmmmmm\248_dok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364413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333339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Başlık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61975"/>
          </a:xfrm>
        </p:spPr>
        <p:txBody>
          <a:bodyPr lIns="91440" rIns="91440" bIns="45720" anchor="ctr">
            <a:normAutofit/>
          </a:bodyPr>
          <a:lstStyle/>
          <a:p>
            <a:pPr eaLnBrk="1" hangingPunct="1"/>
            <a:r>
              <a:rPr lang="tr-TR" dirty="0">
                <a:solidFill>
                  <a:srgbClr val="C00000"/>
                </a:solidFill>
                <a:latin typeface="+mn-lt"/>
              </a:rPr>
              <a:t>       TIRNAK BAKIMI</a:t>
            </a:r>
          </a:p>
        </p:txBody>
      </p:sp>
      <p:sp>
        <p:nvSpPr>
          <p:cNvPr id="57347" name="İçerik Yer Tutucusu 2"/>
          <p:cNvSpPr>
            <a:spLocks noGrp="1"/>
          </p:cNvSpPr>
          <p:nvPr>
            <p:ph idx="4294967295"/>
          </p:nvPr>
        </p:nvSpPr>
        <p:spPr>
          <a:xfrm>
            <a:off x="539552" y="994619"/>
            <a:ext cx="6158111" cy="494421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r-TR" sz="2800" dirty="0"/>
              <a:t>Tırnaklar çok kolay kirlenir.                                                              Mikroplar, kirler ve yağlar et ile tırnak                                arasında kolayca birikir.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Bu nedenle tırnak temizliği önemlidir.                                           Tırnaklar yenmemeli, kopartılmamalıdır. Çünkü elde bulunan tüm mikroplar tırnak  içinde birikir. Tırnaklar düzenli kesilmelidir.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El tırnakları </a:t>
            </a:r>
            <a:r>
              <a:rPr lang="tr-TR" sz="2800" dirty="0">
                <a:solidFill>
                  <a:srgbClr val="C00000"/>
                </a:solidFill>
              </a:rPr>
              <a:t>oval, </a:t>
            </a:r>
            <a:r>
              <a:rPr lang="tr-TR" sz="2800" dirty="0"/>
              <a:t>Ayak tırnakları </a:t>
            </a:r>
            <a:r>
              <a:rPr lang="tr-TR" sz="2800" dirty="0">
                <a:solidFill>
                  <a:srgbClr val="C00000"/>
                </a:solidFill>
              </a:rPr>
              <a:t>düz</a:t>
            </a:r>
            <a:r>
              <a:rPr lang="tr-TR" sz="2800" dirty="0"/>
              <a:t> kesilmeli. </a:t>
            </a:r>
          </a:p>
          <a:p>
            <a:pPr>
              <a:buNone/>
            </a:pPr>
            <a:r>
              <a:rPr lang="tr-TR" sz="2800" dirty="0"/>
              <a:t>   Banyo yaparken tırnaklar,    tırnak fırçası ile fırçalanmalıdır. 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Tırnak bakımı için kullanılan araçlar kişiye özel olmalıdır.</a:t>
            </a:r>
          </a:p>
          <a:p>
            <a:pPr>
              <a:buFont typeface="Wingdings" pitchFamily="2" charset="2"/>
              <a:buChar char="Ø"/>
            </a:pPr>
            <a:endParaRPr lang="tr-TR" sz="2800" dirty="0"/>
          </a:p>
          <a:p>
            <a:pPr>
              <a:buFont typeface="Wingdings" pitchFamily="2" charset="2"/>
              <a:buChar char="Ø"/>
            </a:pPr>
            <a:endParaRPr lang="tr-TR" b="1" dirty="0">
              <a:latin typeface="Comic Sans MS" pitchFamily="66" charset="0"/>
            </a:endParaRPr>
          </a:p>
        </p:txBody>
      </p:sp>
      <p:pic>
        <p:nvPicPr>
          <p:cNvPr id="57348" name="Picture 2" descr="C:\Users\SAMSUNG\Desktop\resimmmmmmmmmmmmm\[3]1622009151238_11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493" y="116632"/>
            <a:ext cx="183569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7">
            <a:extLst>
              <a:ext uri="{FF2B5EF4-FFF2-40B4-BE49-F238E27FC236}">
                <a16:creationId xmlns:a16="http://schemas.microsoft.com/office/drawing/2014/main" id="{650A261D-B00D-004B-BDD4-75195B31D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54560"/>
            <a:ext cx="183901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SAMSUNG\Desktop\resimmmmmmmmmmmmm\tirnak-kesimi-300x179.gif">
            <a:extLst>
              <a:ext uri="{FF2B5EF4-FFF2-40B4-BE49-F238E27FC236}">
                <a16:creationId xmlns:a16="http://schemas.microsoft.com/office/drawing/2014/main" id="{C6E93E4E-2FFD-F646-82F3-8EB94AECF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84984"/>
            <a:ext cx="195485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 Resim" descr="2013115152446428.jpg">
            <a:extLst>
              <a:ext uri="{FF2B5EF4-FFF2-40B4-BE49-F238E27FC236}">
                <a16:creationId xmlns:a16="http://schemas.microsoft.com/office/drawing/2014/main" id="{663B3AFE-7797-CA43-9608-F68834CBC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30" y="5239000"/>
            <a:ext cx="2373412" cy="139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458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Başlık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394450" cy="981075"/>
          </a:xfrm>
        </p:spPr>
        <p:txBody>
          <a:bodyPr lIns="91440" rIns="91440" bIns="45720" anchor="ctr"/>
          <a:lstStyle/>
          <a:p>
            <a:pPr eaLnBrk="1" hangingPunct="1"/>
            <a:r>
              <a:rPr lang="tr-TR" dirty="0">
                <a:solidFill>
                  <a:srgbClr val="C00000"/>
                </a:solidFill>
                <a:latin typeface="Comic Sans MS" pitchFamily="66" charset="0"/>
              </a:rPr>
              <a:t>       </a:t>
            </a:r>
            <a:r>
              <a:rPr lang="tr-TR" dirty="0">
                <a:solidFill>
                  <a:srgbClr val="C00000"/>
                </a:solidFill>
                <a:latin typeface="+mn-lt"/>
              </a:rPr>
              <a:t>AYAK HİJYENİ</a:t>
            </a:r>
          </a:p>
        </p:txBody>
      </p:sp>
      <p:sp>
        <p:nvSpPr>
          <p:cNvPr id="60419" name="İçerik Yer Tutucusu 2"/>
          <p:cNvSpPr>
            <a:spLocks noGrp="1"/>
          </p:cNvSpPr>
          <p:nvPr>
            <p:ph idx="4294967295"/>
          </p:nvPr>
        </p:nvSpPr>
        <p:spPr>
          <a:xfrm>
            <a:off x="755576" y="836613"/>
            <a:ext cx="7366074" cy="53260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800" dirty="0"/>
              <a:t>Ayak sağlığı için temizlik kurallarının uygulanması ve uygun bir ayakkabı seçimi önemlidir.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800" dirty="0"/>
              <a:t>Ayaklar düzenli olarak her yıkamadan sonra parmak araları havlu ile kurulanmalıdır. </a:t>
            </a:r>
          </a:p>
          <a:p>
            <a:pPr>
              <a:buFont typeface="Wingdings" pitchFamily="2" charset="2"/>
              <a:buChar char="Ø"/>
            </a:pPr>
            <a:endParaRPr lang="tr-TR" sz="2800" dirty="0"/>
          </a:p>
          <a:p>
            <a:pPr>
              <a:buFont typeface="Wingdings" pitchFamily="2" charset="2"/>
              <a:buChar char="Ø"/>
            </a:pPr>
            <a:endParaRPr lang="tr-TR" sz="2800" dirty="0"/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Uzun süre ayakkabı giyiminden sonra,</a:t>
            </a:r>
          </a:p>
          <a:p>
            <a:pPr>
              <a:buNone/>
            </a:pPr>
            <a:r>
              <a:rPr lang="tr-TR" sz="2800" dirty="0"/>
              <a:t> Yatmadan önce,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Kirli işlerle uğraştıktan sonra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90D0644A-747A-2E4D-88EF-D17D3140907C}"/>
              </a:ext>
            </a:extLst>
          </p:cNvPr>
          <p:cNvSpPr/>
          <p:nvPr/>
        </p:nvSpPr>
        <p:spPr>
          <a:xfrm>
            <a:off x="755576" y="2708920"/>
            <a:ext cx="5728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b="1" dirty="0">
              <a:solidFill>
                <a:srgbClr val="C00000"/>
              </a:solidFill>
            </a:endParaRPr>
          </a:p>
          <a:p>
            <a:r>
              <a:rPr lang="tr-TR" sz="2400" b="1" dirty="0">
                <a:solidFill>
                  <a:srgbClr val="C00000"/>
                </a:solidFill>
              </a:rPr>
              <a:t>AYAKLAR NE ZAMAN YIKANIR?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700187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Başlık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61975"/>
          </a:xfrm>
        </p:spPr>
        <p:txBody>
          <a:bodyPr lIns="91440" rIns="91440" bIns="45720" anchor="ctr">
            <a:normAutofit/>
          </a:bodyPr>
          <a:lstStyle/>
          <a:p>
            <a:pPr eaLnBrk="1" hangingPunct="1"/>
            <a:r>
              <a:rPr lang="tr-TR" dirty="0">
                <a:solidFill>
                  <a:srgbClr val="C00000"/>
                </a:solidFill>
                <a:latin typeface="Comic Sans MS" pitchFamily="66" charset="0"/>
              </a:rPr>
              <a:t>      </a:t>
            </a:r>
            <a:r>
              <a:rPr lang="tr-TR" dirty="0">
                <a:solidFill>
                  <a:srgbClr val="C00000"/>
                </a:solidFill>
                <a:latin typeface="+mn-lt"/>
              </a:rPr>
              <a:t>AYAK HİJYENİ</a:t>
            </a:r>
          </a:p>
        </p:txBody>
      </p:sp>
      <p:sp>
        <p:nvSpPr>
          <p:cNvPr id="62467" name="İçerik Yer Tutucusu 2"/>
          <p:cNvSpPr>
            <a:spLocks noGrp="1"/>
          </p:cNvSpPr>
          <p:nvPr>
            <p:ph idx="4294967295"/>
          </p:nvPr>
        </p:nvSpPr>
        <p:spPr>
          <a:xfrm>
            <a:off x="460375" y="836613"/>
            <a:ext cx="6636556" cy="528955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endParaRPr lang="tr-TR" b="1" dirty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tr-TR" sz="2800" dirty="0"/>
              <a:t>Ayak tırnakları, tırnak batmasını önlemek için yanları alınmadan düz bir şekilde kesilmelidir.</a:t>
            </a:r>
          </a:p>
          <a:p>
            <a:pPr eaLnBrk="1" hangingPunct="1">
              <a:buFont typeface="Wingdings 2" pitchFamily="18" charset="2"/>
              <a:buNone/>
            </a:pPr>
            <a:endParaRPr lang="tr-TR" sz="2800" dirty="0"/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Tırnak bakımı haftada en az bir defa yapılması gerekir. Ayak sağlığı için kullanılan çorapların pamuklu olması tercih edilir.</a:t>
            </a:r>
          </a:p>
          <a:p>
            <a:pPr>
              <a:buNone/>
            </a:pPr>
            <a:endParaRPr lang="tr-TR" sz="2800" dirty="0"/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Kullanılan ayakkabıların ökçesi geniş olmalı ve yüksek topuklu olmamalıdır.</a:t>
            </a:r>
          </a:p>
          <a:p>
            <a:pPr eaLnBrk="1" hangingPunct="1">
              <a:buFont typeface="Wingdings" pitchFamily="2" charset="2"/>
              <a:buChar char="Ø"/>
            </a:pPr>
            <a:endParaRPr lang="tr-TR" b="1" dirty="0">
              <a:latin typeface="Comic Sans MS" pitchFamily="66" charset="0"/>
            </a:endParaRPr>
          </a:p>
        </p:txBody>
      </p:sp>
      <p:sp>
        <p:nvSpPr>
          <p:cNvPr id="62468" name="AutoShape 2" descr="data:image/jpeg;base64,/9j/4AAQSkZJRgABAQAAAQABAAD/2wCEAAkGBhISEBUUExQWFRQVFxgaGBgXFxgcGBoXGBcYGhgYFxgYHCYeGBwjGRcUHy8gIycpLywsFx4xNTAqNSYrLCkBCQoKDgwOGg8PGiwkHyQvLCwsLC0uNCwsLC8qLCwsLCwsLCwqLCksLywsLCwsLCwvLCwsLCwsLCwsLCwsLCwsLP/AABEIAMIBAwMBIgACEQEDEQH/xAAcAAABBQEBAQAAAAAAAAAAAAAGAgMEBQcAAQj/xABJEAABAwEFBAYHBQYEBAcBAAABAgMRAAQFEiExBkFRcRMiYYGRoQcUMkKxwdEjUmJykhUkM7Lh8ENTgqIWc5PxJTRUg6PC0hf/xAAbAQACAwEBAQAAAAAAAAAAAAADBAEFBgIAB//EADcRAAEEAQIDBAkDAwUBAAAAAAEAAgMRBBIhBTFBE1FhcSIygZGhsdHh8BQzwQYj8SQ0QlJyFf/aAAwDAQACEQMRAD8AvVuArIG4D502yoJxngsHxinRZwF4t6hB7qYtCcnfyg+FSw7Lk8007tZZQc1ka6pV9Km2S/WHM0KVhMxCFn5VQXW5aQlQbfZCMSh0Tqk8dcK0lNWC7A4RKrPYFdqH0t+TbiR5UsJHO3PyRi1oVg/f9nSYW4EntChu7RzptN/2b/Ob8frQrflh6hPR2QED3X1KX3DGaEuhVQZJiworIg4LWv23Z84ea/Wn60oXmydHW/1p+tY+plVeFKq5/U+C6MA71snrjZ0Wj9SfrS+mT94eIrFYVT7a1V45Hgo7HxWzIWONLArGS4oUpu0L4nxNR+p8F7sPFbIU/Suw1neydsULU2FKUQZESYzSd3OtDD6fvDLtGtMRSCQWgvboNJNItDmEEwTkdKcDgnUeIrwuJyzHiKLS4tMsvBaZAI7DqONeOJypacI0I8aZYdJT14Bz0Ph5VC9aWBSVD+++vSocRScVSptJUKQulKcHEU0t1PEeNQpXUgCuDg4jxrqheXhpJFKNJJqVKQRXN+0K41zXtd1SFBT5+VVyXcRMiM4rr/txas7i0mFAJAPaSBQsxfis5fg7gpAQRz6qgd1dEi6UhpItFNeKoJte1NoQqA42scUpMcpIE91NDbG0/g/T/WuO0A5rsQuItHNe0D/8aP8A3UeB+te1HaBR2TlrCoy/N376Q/Z8TikiOs0vXsE0l60oT76R1hkSOOdeu2xAdbUlaTMjIjekg0aPkgO5oOSmyY1+sdNJIIDZSBBAOeIHOTV2xZLGW5bsFoWPvrWsI7yEx51U2Ra0WxOBxtpSgU43QMCYkE9YGD1dRVvanEuSHr2C90JDhT5CKRGznbdfzmUydwN0lpkyOju9HV1BQtQPM4qH7bd8rJKcEn2RMDxqwstkAMs25IXOWJSwPGMqmXm1aVr+3KVLAHWC2yCDMEKBzHPOgTxue30R8v4XbHAHcoVcs4FMFoUQG61q0Kf1I+RpH/DLxzCQf9SfrQYoXg+k0p7GmxmyXPu3w/yFSNsA16qzVeJ2We3J/wBwr03GtPtAD/Un61L4X36LSvZcuLr/ALB9Hx71RJsxpK2t1T7U8htWFSkg/mHyqOSFZgyOylnammnBABB5JV0HC+2eC0/EUjbJ9SLUshUApSYk8YypVmEK5Z0j0gCX21RAU2IjfhgSe3fVti7BJz7lDi7QvUKV+o/Wm/XXPvq/UfrXtlZxLCSYyJ/vvr20sBBiZ5U1Yul3+mk7Ht69G6vxSRbnP8xf6lfWuFud/wAxf6lfWm0IJpZYNTSXtem8XR/iL/Ur60tFveP+Iv8AUfrTaLOTU22sdHhkR1EmOY1Pb2UVkd7lDdJWwS7XeDiMKAtRVqoyTmYy5D50Q31bD6myoEz1BPOgxxwkzOZ+dXd4Xij1NCMXWGDLOcla0OXfkjQGiLSLuFodVhaK1K4CTlvJyMDtNNG835jGSaurrfS1ZFFMpcW4RjBIITBECOIn9RqjNshSicyfkABoOFLubpaK5laiFsckhDwAB1peO3o+NVqHf9KZVf8Aadzy/wBRpp1/Ecx5VyLGpR6omaiPUSleIMhaAWcrTov60z/FX41aWW3vJaLzj64mAgEgk5HMxABE6Z5ZxImTct2hkFxQHSHJsHerIEDhAMk8JAzNVl8qU66lpCVBtJOEEHLeVLMe0YJPOKPppU9gq8vK1qcuxClGStaATyJ+cVHuxalkAPuOECSkNAkc1OGBzqJab2QLvaZMhfSKOY1zTHl8as7qZJZSkotCwQSUpGBvfniglw9u6o310o5NUS97KCoFaXAqNVkZjdAAAjlNVqrMjcKu2LpQ4QEqdQmc0rE4cxJSqIIOuUaU8vZZAUQXFGCRICSDG8dleLC7dEhmjjcO0Fju5Ib9WRXUT/8ABafvr8E/SurnsXdyC6VpJINKjaZed9lEnn/WutNleQesjD3j61Y7POdYVYbQo3023HYW2vFVGyikC1jpkLfQZ+yBIJO4AjdO4VpN3Wdxw9W7GkozzUl2QPGT3CsvuO3uMWtC21FKwTBEZSCN/OtEu3aO0lwFbzihOhUY5QN1VWRIyGSj18AUZrXPG3zUG/roaWDNlcsxn20qJRvyhYBE86h3RsuZhKlLmNSPLxq0vy9nVkpUtRSTOEqJSOQJNSNn7RC086JAWPst/PcgyBzdikWzYp5oSpOEH8Q+VN3RZCh5KZOciJy0NaLtOZYSf70oCS/gdQuJhQy47qda0JZzqVxbbMUtLOeSVHwBoGaWtekDnR5b75+yXLKswR7Q3gigm5mFKjCCabx2tIJKSyXuaRRTd4bHSAtwJM6Zn5VBZupCFBITnxk8K1J24XHLOgREcaDL0ussvJBzz+VekgjkjdYF0UFmRJG9o1HmFStWPrnLWm9q7MFGzTpmnxT9RVmwn7SKjbRgdGyo6JeTPIkj51SYbtUYV5kCiq+5dlmj1jJKu2AM90Z0WI9GTSm+kwojtxE/Gq25CIEaf1rTrE2TYzypzSLtC7Z5YGE7Dp0WYNbIWdDqR0aSCoDQ7z2miD/g2zf5Df6RTbhh5H50/wA1E/SCMRKQEmFGchzPlRmikAlUbGyVnQQoMtyCCJQmMuwjOgX0oXclkNLSkCZRkIEDMDLhJ8a1wKkxA7Kzf02ABiz8ekP8tdOOy83crO7FZceZJHICvbXZhMEkjtj5VIujTupq1HrxQALO6LZRKLIDYGIjEbQpJPNKCP5jnUOw2AKXG6d31qSh8BpKSZJIUAdB1UiY4x8KKtirtQogqE576bxiHWVpSDGweKqLz2cbbAgGSN6jV1sfdYKVnXDhAndM0YXzdDak5pGlC923gljpUkEwQoRG5Jy17O3WmHn0LKrsl5MW+6TtDYwhbY34T3Sfjln3cKtbruVlTClqRJA4n61RX1ewfeBAICRGepzJJ8/KjK67N+6TOdV5CrgdkCbTWJr1Z4lCThQojLQxkROlVN1tpMGVkhIHWIKQDoEDUCrzalH7q92pI8aHbkclAP3gn+Wgy7SNARGbxlHuz1gQpCiUgwN4FRnEDEch4CrW4GilgmDnVTeiihDihqATR2DdBcdlI6Vn76fOvKF2r7UQCUSd50k8Y7da6i2g0hq4HIUKIb7RKAQKC7rt2FQ18aOLxtk2UGE899GhadNJ9wQS4rC4k8CPjR1d74kbqA7YuSDIFGlzLCwnuB01rPcZjrS5MY/UKbeCql3B7YqPerfUJnd/YqVs2oSma9ww213mgZXMLTbzYCrLyArO7a0UGfukHwM1piDLWvVw6wI5UCXusdbP4CrqMWq96HbRf6y6pQPVUD1TmMxwO/t7KINg7EcMxrVI1ZsSsaEApLJxExAUUkSDxkDxoluL0kWJDaUKC0qSIJDcgkZSCkyR3UbGZKdQjaT5JbJYx1anUjro+pFAW2d0LyWBkCKvf/6RYY/iL/6Tn0qsvT0pWQIUEodWSCPZSPMqnyosWNki6jPuQZjjvr0xsg1CftBUXa9EML/CtCv9wNSbElxxQUhBIBkkkJSOalZDKkbV9dl7NBJRo2SoAjTrECTI3ZZ1QYcbo4y14ogq6ne1xBab2SLhRMDt+datYEn1TdpxrDbt25asyylxKlEQCUYSJGozI0NaBYfTVYFNBEPYzkB0YiTkM8VXQw5i0ENKS1Dqod6WbErDMYlAcdTzFSRsiYADijEyClOcgZmFZ5ie3LhmL2r0lsOOAJQ4IUJKsIiDwBJ41pNjtIdaStByUBnlpXMkL4vWFKLQ3aNkAo5rWBhw6Jg9fFOsk7qBPSvdCbOLPCirFi1jIJwxEbs/KtjXOQ3n+9Kx7bi3C1WstmClolI5z1j4iO6lZpBG2ym8SB+RJpaqTZ1sLSd0CdQPjUUKl7smjjZzYxKkEpTuz6x08ag2vZhtK1YE5pzOZPxNINzmXyKtv/jS2Rrbt5/RQLAUFbWNQSg4ZPZpr41sWzrl2oQMFqZ5F1ue/Oaw+3LDQASkKIVACswECSRx1UmORp67XQ4oJLITO9JdPLqpVJzjSrbDgc9pcDsU3KztqaXFukVyX0Lar0sJHWtLA/8Adb+tUQ9WK1FhwLTlKkqkTvAKcsvnWQv2tlLcGzKDwUQUqLoSExxK5mZyira4r9U0HRgSlHRkjDiAKpTvVmeqT4impMdzGXaSmxNLPRcT4UpNvvlpVsX1spic4yABz5zWgWa+2BY4C0k5QBi8xpWJ3OrE8J0n51tHqbTLDKyAQoEGeWVDbA0gX1R3YELWtsmygjay+W/V1gHEcpAB0nM6UE3ftQlhKEqQVFIzgjw0orvVxCkOK0MmD5/GstJ63fTcOAySQF3cksyBuMAG9e9bVdnpfsxs/RCzvY+ICD/9pqub23afWGujWnGSklcQDG+D2igz9oJYZacbkOg8BFN3TexWpWMTicSSRrMKmPKmzgRhpc0fFVjij5VjiBgdVAAnCrOAOyuqXbbxwLKSTIAnrK3pB+9211UNhdaCsiuyzOuKPRpKikFRgZwNTG+KIGm7Y8yohKlIaEqISISO0xQy1b1pASDhhRMiAqdD1hnHZMUYbI3Au02d0ts2h1QgJU3hwTkVJXiIzggwDVnjxNLbca/PYnKvmhR8FWUmd3PhRDsVe5U50Z1+IH0+Bpq0bLWtpp0rs4hvrLJKSpIG4wolORJjU5cKq9nXcNubPEkeRqt4hjMfC7qvRO3sI+2stRbZGeajFRtmEqUR1iO8/Wk7fI+xaVuC9OaT9Ki7OW0g5cKU4OwCG+tq7xmgg7LY7nupbrJl1YAyAkx8aAb6sZDit8GtH2KtmNkjhB8RQFfrh6VznV0wkvcD0XELndrI08gqKzW3o8SVLwAxhkjDOIZEbxBO8UZXbZErAJRZXO3EQT446zm8gjElTiQRiiCQB26kUW3bc9jWkHA8n8qVEeKQoedWccLGsJFi+4fcLCf1EKmRezcaNfVWCnecQy/+GoLzCUTlZW+9R+aKgoueygEBVog6jC5nz+zpl66LIlJPRuqPFQUkeKsIrhrBe7ne76uWVklaQBXwH0ChqccfJbaWXUtmVRk2me/CNDvJqv2zthbYBJBUpBSkICiBgGKVKIAjIjIU9ZWC8pxuzIAAAK8JBAGea1DIb95qDtGlKbI4kuYyEKGQGEZcZknLgKpsprWZbhp2Nc1seHuLsRlnv/CssbPGja5Qy3Z1WnE2CjLAc1E8qB00WXNsTbrTZOkYZK21EwQpAkpMH2lDfWydo7MajQRHBU94vJNpdOgLio5YjW3ejG0Fd3JMz0a3EA7oBEHwPlWN3zsvaWy64tuEoV1uug4SVQAcKiAZIy17K1r0SOH9nACM3ndeYqq4qWOhaWm6XQRshsZHv/7V82Kt6zeCkTkp5Q7c1HfX0abQSQAU+Br5qsOd5j/nH+Y1lZgHN3TuFI5ko0muS+m9lrgQ3Z4ClHGIzjLlAoYvnZhtLquus5Z5p+Qo2sb5RZQoAGBoZ4/hSo+ANDd72pDi1KQoKTxBnmOw9lVzmNAbQTTcuYEkONnmsgv5CEWlSQeGRz3Cd4pbTYyIwT+VQPkDVXtiom1rqFZkKUQlIJJIAAmSTkAANTWowIrhBV/h57mtpwv88QUTOMgkklBJOZIWe89SkO4Q27CgYRoEwM1J7fkKjI2Rt5IHqzwn7ySkeKoApNrupyyi0NugJXDeQIOSsShmMtAKPkaQw05Fn4gJGljRz8v4Cg7PCXxzrYto14WLOmdGyfGayLZFuXxzrVtsHPYH3WR5j+tLMGzVwzdzPafh90A3i4fV1ds1no9qtK2kSEWRRgDEB8I+I86zRGtWmKbcqXikge5oCJbHYQ+9ZmDOFZAMaxvjtiaKbNslZUpLjWMpSrJSlSFKBw9UADqgyJ3wY40K3Da2xbEF1YbSELGI7iptQHfJq/bvb91TZkuNrwgALb6TEUJIzIKQEmBxOdDzHPaPRJ5fVVBFlOW+3hbilE5k8OzLyrykMXUtxOMDIz8a6szRRtSzwKrU/RVf62LuvHBIUjoVAgSUpWVIW4B+FInmBWVJo39HF8PWZ0qaeaaDqcCy6kKSADlIKhn45SeMWkQDm0mHbrSr0tFlNiebbdbKFtuBELScRKDG+VKJgnfJzrDbC5FoaV+JNGtrv6FuxaG0FSjJYaZRiSSBkW0FWhVrEkbgZoItTiMaCgEJBGuuR4+FRJHURC4ibpLlp22tnm7wrgpB84+dDdxL0o5v6y9JciliIA3a+6ofA0B7NqBWicxiE8iaquFDQxzT32r3DddrafR27IUOwUP39ZIecSRErGcbiSk92Yq69HwwrI3lJ7oVHyNQ9s0FDyiQYIIB7SrEnwirdrv7p8QEEv8A9Q6uoCzDahyMIAGR0gHUCcj2g1NulxGEfZonikrSf9qgPKoG05KiFGJxRkABrwHfUq5c0pmtPhAdnusj/UbSwtV6LQiPYP8A1Xf/ANUytSIMNo5nEr+ZRHlR4j0ds4Z6dXPqxJiJEdo30xfWzFmbszqmwpS0pBCiTG49g0ndSY4jjFwDbO/j/JWdPD8kAvdQHPn9EE3I0+84tlvLEkSBCUhIOpiABnrTd+tstMPNpUXF4FAqB6gMZ4RvpmxWpaHFpQogLRCo3gKSYqXtBd7dlZUhYxPuNqJH+WCkxP4t/ZWd4vTeIEgdG7/wAtNw7fFF+O31WTIrZNir4Um67FZUrLfrT76VLBhQQhWJSUHcpchIOokxnFY22K0W474QLu9VesSnw04pYWh9KShajIwlIJSr6HhWoyW9pE0Ve/4d1LkUekSzpRdrqEJCUpCAABAA6RFP+im2touxONaE/au+0pI94cTWf3zeCnWi30a4ISQt61LewpBBlIACTqkYgD7WtCiXCJjiap8mIxY9E9fzqVLRa+j3trLGjW0s/wDUSfga+fdnoVercnIvDwKqis2glZHZ8Ke2SzvFr/mD4iqGQ+iU3iipR5r6oszvVW2kkRHRkZFSSkHqlQKSZJG/tigy02hKn1gpPSwoKJQUKIBEFeQScogiRkYyo3KR6qJAIgSCkqEflGZ7qAHLWA6oBSlSFdVKsaAAR1wpcLAzAgknURlNJuGwUtWSbUrm1udivOnNn30t2lhazCUOtqUc8kpWCTlnoDpTjtjadvRSHXOibU6QpeXVEdpAEkRJyEzRBemz1jYQekavBowcDigy40oxlmgBJByzSs1qMN7WwtaeoVrE8AaSjW3ek+yjIOqVmr+G2oZH2c1BOgy76zHam/RaX3HEhSUqCBCjmcAiTBPbvOtE95ej5b9sf9XDbSBhDaCYxrDTZcS2OCSsydASByDtqLtRZrSthCysICQVGB1464gTEKkeW6gPZC1noE2V6BkQd6PNS9h25fHMVoW2bn2ixMQhCZ7h/WgfYBv7YcxRVtg7Lzv5gKM0bBXUI3b5H+EIbYOFTGLFkCABz+W+gZvWjHbBwerpG8r+AoNbp/D3JWYz3l0xHdsrlu8UpwgESJ1SYBVE++AdIkjSas7FaypRGIHIeyIGavzHwoUJzop2VYK7ThgnrpHVgnq7ompzmBsRKRBsreNnbjYTZWguMWEE9+fzrqHLXe5CyBIAyg5HIRmJrqzFotLAkpqTdj5Q6hQSFFKgQlQxJMEZFPvA6RvrrQiFGkWRhasSkjJsBSjwGIJB8SNKcwpLTbloNidt4tEvWVFnZVPSH1ZDAS2R1iFFKVAxpBJnjWeWmIMbiY+VH95OspUgupsrLq0JVhcFptK0haZSp1TiyhBIIVABIBEigm90uJWtt2MTZKYEYRmVdWBEEqJHYRTUm4dsht9YraNm1+sbPvjgJ8UxWX3G5BFHHo12lbautxCwSVykDdv1z4GgS6lwvkT5GqXBcNbmj83KtsGw4rZdkLx/eEpA1Uc+xWcR2FRqPt88lNoVoJImVawMuWtU2zNqHStqWEqGNM4gCM8swctSPKira9ICsoyyJHWUM0qzIPV1TkYjLcZqzc7s3A10QsqYYswIbeyyjaRBAzChBnMEeE07cZ6g5VLv0H3h1SjgRJMyMJgiJG4d9WexDiE2YIwWcPzi/eUSFoIGEJWThQRCsjEzruq+w8nTFdWs5xsHJiZIdrtEjG2T3RkJaTACQVdcgEZJJzyJjjnVdb9pn3EqSSkBQggJ1ERqZI7oq5ZsrykvpNmS0VsGOjBwLV0iMJEKKdTuO+lWTZ2zYSsuSLOoh5Sv4alBOQAGeEKIHbB40u1+MwlxZ5V6X167LNuGU+mh5r3fTpzQZs9Hr7IUJGJP86asrxdQ4/eT6k4sNnfKQdxP2YPcDUYuhV5hbaISVYkpjDKRhggaDFE99PW+wOBFsICR0rawcyYGLFlAz0iqPjc4GWxx22B+BWh4Uz/TkX3j4rGWCARMx2ZHuNX9mvyRh6R1AmfaQBrJBKW5zz7JOdDqNKcFbSFgewWunc1aW+2jSVL4hS1QIGmHCmoSGVKJISSCToDGteW7+IrnRzsrYcVkSRmcS5G/2jVFx+XsMZrgOoRoGajSELHdDxJhtWh3fWl7Fp/8Sa/5g+Io6cZgHkaCNhRN5tfn+dY2LIdMHWE/HGGPC+nXrWnoAlQKQAkhZUUIJ4dIn2DO8xu1zFBLoKnXMSnFQARjQUq10UtMIcHYJB1mtIsw+xA/D8qBrfdJbxrbSUJnMSQiDqQjQHT2Y7a6f08ku0LM7IyentBwocQ6s423MYSSlRwqSttQUkiTx10NEN1271P+BZ4BywLtrimjORxNdGkK1OpoC6ZSX1qStbZK1GYlJzOo+oq0avy0D/FaVzCfoK1eN2T4gHN6d5TR4XnOJMMoo9CPob+CMU7SuqvF20uNgNllbSG0uQpCVqEqxBBGInESY1I4Vn+1LKEuJwJCE4ckjcMgmTqpUCSSMySYGlWDt/2iP4jKZ3hKSe7ImqS8llSk4lFRImTvzP0oWY2NrQGDqEziYOZC/VO5tVVAfh+CKfR219qnnVntE7K1nis1F9HzfXr2+HZVzUf6UVo9ELSMbXuQhthaJCExpPfPwobSaudq1y7VKKfxG0DSyHEgBkOARZcvo5tNpYRaEqaS2smMalA9VRScgkgZg6mru6tn02a2ISXEOyMaldGsoBJOQwkqIy1FU10bfuM2dDCWmyEpIxKKzPWUuYBAmSasdn71W8+HXSkKKeK0ADOACifOq7iDpw06603slGaeiI3Hsz8q8qCt4TXVRWu1n14ohZ5mkXRb0NlYcSVtuJwrCVBKoxBQKSQRIUkajjS79WUvuJ3FRI5HP51Wij4YoUU2dwtHvRyyPtsvKbQFdGlJW9bUBSwgBCStlhGIEJAHukxnxoX2rYSHlHGFLUEqIQkhoIwgIwKUoqWIAzipN0XG25Zg6W31EKKSrGy0yCIIHSOSSYIJEZdtM7T2YBTasTcKbAShtRWEJQSkS5ELzBkg6zuibJ1XQP58UNvrBStknSWCkTko6DsG/uqJZ04XlA5Qo/Gp2wKpS6ngQfjTF4ow2twfiB8QDWexDpzHt71aYTvSARlcFqCChahISpCiIGYC0kxOWk60ebV2rEEmABhBMKB9oEzAMiAnWdCdQDGd3Cs5RrlvjMGjna+1KDSCUpJUmZOZEggboMST/eV1IwuLaUcTx3yyN0C0E3+6VKGmit2WSgN/YB3zUrZcHoQhSGnAJw9KlWJIJmAtCkqw65GYqnvN1UaxlyGkbydwiNKe2RtzwBDbra8zKHMOu/Dj3ciKP+kypGf2JAwjvFj7Kg4rGcfGaJe8o9sV9PNJUhtDDaSlUBGPJRjr9aSY4VEuy0qZacaUEOIcIKgoKOg01T+Hwrxu1Wr/ANMzzA+jlJetlqgyWGB2dGDHZ7RoDcPiBtrpGC6sjmSPYSsW/LFg6uV17VAtKVesJeVkpRynLIAZITuSAIy4CnrRbQpt0HUoX35GqVy0INpT1y64ZlRnKBunOpdoT1Vcj8KpeL4rsaZrXvLiQDZ8zsPBa3gzteOT4lY2ml0kCtB2K9FH7QsvrHrIa660YS3i9kAzPSJ46Rur6MydkELXyGhspIsoFtv8RXOj/YtJ9UQRxX/MauLx9D1nZYfddtKnFobdWlLaQEylClIxHrZZAkSOdV+xCP3FvtK/5zWa4/kxZGKNBuiPkUxjgh6uXglaFYhCgk5jkdazDYUxeTWYHW3nLzrTrW31FflV8DWNMWZKnSFLCO1QURr+EEjwrKYjRTgnHO0kFfW6GXVNoIKYwHcPa905zlQptDfSG21l59Iy9kqAEzuSIkxHGsbY2edU2ejtDChnIS8ZgDUpwyBoJIiSONV9ouXoYLq4nQJSsk8ipIToZ1p8DbTaWZzUph9wLKgnGCZyyMGrFN6N++0r9IPxry58tMPalaZH6h1k91XrK0kwWEE/heiTyXnWgx3aWALbQxyNYDvXlY/PaqJy9EEHA0qexIHnVdeC1FaZyOEZeJ+dFjziY6rbae1ThX4BGR78qGb1YUHcwYUEkGIByG6l82T1B4r0rX7XfPupF+wyYCjwB+FMWwpKhiUQZOQE7+Yp/ZlOBlZ34TVZal/aDkKabu0Jgs5+xCO05T05CTIFVMUa23YJ99IebKTPukwcjGR0PlVLatjrYkZsOH8oxeaZouJxDH9XWLB6mlis6J5mc7xVOxqeR8xHzo12ZaWFjCSOqBkSN3ZVJd2x9rWY6BaQYErGERIJzVHCtSZs1lQlOIpCkgCUkzkPw1V8bz46a1hB36G0GCFxuwqFbJmuq7U9ZZ1crqz/AOrHcUf9M5ZZtezhtAP3kJ8svlVKDRTt3Z46NX5h8CPnQoDT+C/UwFduU5VuWplLRMoQpSkiBkVhOIg654U5dlNE6Z7vrWrXJ6D0rbQ47apQtKVfZoAyUAR1lqO4j3aI7n2LsNjCShsPOD/FVnrmIKshkR7CQcjnVs7IZVBC1ALJtgXIedTxSD4H+tSr+bi2Z+8lJ+I+VRtnW+hvNxs7i6j9JP0qftcIfbVxQR4K/rWfB0cQHiE/iH0grS4XOsmthvDZtp1CQtZhCQkweOhIwnjWLXQvStRtd/OerdIhKZWAFakdWIymr8h7gNBT+ayVxZ2RpQNrrtYbsLyGWgDhHXI6xhSeMnzHKsquXZ98lSmxizzCTmD2g60XXlannR9stWHgcv8AYNT2mnNkrBZFKUFLWwvFCXAooxdhUeqrOciKs8CZ2PZO/wAVnOK47xBRdZtVTd32oZdG7+g/SpTOz9rX/hrH5uqPOtHZ2UXHVtzkbuq0cueHOvH9n2ED94tjivwlxKAf9KACfGmzxcf8a9gP2+axTsOa7oBZ1Z7k6J5OJQU5nITogRqo+XfVm41keVEVrS0Chthro25kkpwlWR909b/UrundAttgjMafCsV/UM5myGOd3fyVp+DNqEi73/hYIoZnnRnsp6TnbCwGUMtrCVrWFKK5lYAOQMEQOFCd4M4XVj8R+NRxX0CGOOeBoeLFArzrDiji/fSlbHULZAabQoKScCCThUIIlZVuykAHtow9H1jBu1oKG9Z/3qrH7SPtDzHwFbtsMx+4tcj/ADGsx/UrI4cVjWCrP8FNYtlxtRryu8pQveMKs+41h7jH2hr6ZVZwZmgy+fRbZ3lFbalNKOcASmeWRHcaxWPkiM+knHsJGyyqyocJCWiQtUjJWGREkTI4b6S/YVJewYsZ3GQZGgmCY5TR7aPRI7H8duOJCh5f1p+5vR3ZbOsLetAcIM4UiEz2xJPlVgcyOrB+CEyF98l4nZ11r27P6wiBC2lYXQOCk+9XqfV2zim1MnSC0SR4A5UYL2gbGiVK7oHnUZ3aVfuoSOaifhFRBxeZgpwv4fUK9iyJ2N0g7Ibs1mYcUOjatLypnrI6Nv8A1KIECit25mloCXEJUB2acjqKqn75eVqsjkAPOoTjqlaknmSaVzMx+URe1fngunyyyEF55KzN1WZtJAcwAiCnEFeUE1WKsFkSrFLrkbsgPlTK1hOpAHMCvUpneIyE7s66ZPlOGlrnEeZXnZTmj0nqcb6gYW20pSBAkk5chFRXb2dV70flAHnrUS8j0SgBhXO9KpGsZ76g2l5zKCkDx8KluDKTdUq92VCN7tTXXicySeZmor1sQnVQHfURy1dWJmcoPwqpU4lGZzJOmveR2U2zh9+s5Bdm/wDVqujezf4j/pV9K8qsTb2o9lHga6ifoGd/xQv1j+4KZt9Y/sCfuqB7jNZ6k1r22Vix2RyNcPwzrIECg8LfbK8UR3NabdfpeDFmYbDKlOstBsqLgCCBkMsJJyCeGlD17ekS2PgpC+iQfdbyMaRjJKyNfe3nlQsNaeszJUoAAkzoBJ8q0AaytVIQG6stl/8Az7PaqPEEfGifbZmOiVwKh5A/KqLZ+7F+vMRqHASBuAOc+FH+3VzFbIUPdUD5EfOs7lSBuYxyehFPCoLrtSwE55QNQD8RR7+1CbCOImczGfYmP7FZ9ZG8h2UXXbBs6uqFRuM9vDxrU4wD2q/dC1wBpUrz6jkcuIiM+3eambJF9K1lLfSJylKCMYHHCqAsHhPjTLTTjqoCZJ0AHx395o0uLZZLTYBJDklWJKiFAncCN2Qy0oE3EY8TZwu+ipeL4olh0ciltP2aftLMpJOs2Mz5Iin2bWdLPZXeYaSyO9SsNWKGbQnS0rj8SGj54RUa1PAfxrWs/hSpKZ7mgFedLu4tj1fw3+g+axJ4RK41v7x9T8lDFiX0g6VScYz6JBkJn3nF7zwEDvqf6sNKhC+rO2IbQe4QJ4mczzqM9tKr3UpHMz9KzfEcr9XIHAUAKC0ODgHGj0BC+0voo6ZZcs7gQTmULBw9yhmPChZ30QW8H/BjiXIHmK0Z2+Hle8RygVEcWo+0qfOnMXj2bjsDGuBA7xaaOC1+5QrYfRgkO47TaWwkEHA1KlGAMsUQPOtCs98MMtpbaQcKRA3f1qjy5007b0J1UlPf8hnSmXnZOeR2puuQA+iKzGiiCu3to1n2UpHOahO3q6dVxyyqgtO0jKRliVyHzNQ3dpFEgIQMwDKid4ndXMXD55Ds337KH5GPH1926IFrJzJJ5mkKHYBQo5fj6jksR+GI8dajv2x1WRUe41YRcHc80XjbnW/0QJOItjF6D7dkSWm92UZKcE8BmfATTIvpBbW4hJKUGM8pPZPMUMFqlgZROUzG6eNWLOBxNIJcSkjxdx2Denx/wrn9vzkISe36iqq1Xu9OayOUD4VActKE5SOUyaietYiQkeJA+NG7HFxjYAvx3+6hrsnIPWvd9k+6oqPtTJ4zRExb3ECEqgcp3R3ZGhJNoIVIgme0/wDerqxXileR6p8vGlJci6APL2Jx2G8W7Tt71NU5JlR/s14bZBOpHmOVSGrNNJeuiTIMf3urgT96VMdclWuWmJIEnPXdPZxqMGiEFZA76NrLcTBTiIk6anzp5bbKJhCZ35CpdZ5fBSKAQQzYFKSDGvZ/Suow/ajfZ5V1cVL3LrU1X9ssAcbUj7wImspvHZZ9lwyyopnVIJSRzTWzpbyptTzadVAd9ZvHyHxG2i08WArGrFcpW4n92VE5wh1WU5mCY47qJ2dirQtSktIDTJyCnCAop3HAgAkxn1hRyu+2k71K5D60y9tMCeoiOZ+lWTuJTObQofFS2FM7ObHM2QSOu4RmtQ8kj3RV+WwRBEjfOlDjl+PHQgDlTBvFwiC4c+X0+FVjrkJc87pgRnorS0bPWMHEYR+VUeWfwptDlkbBCekX2bvHKqjFO6edKB7QKOzJljFNc73pgOfVairhF+hAhplKOZ+MU05f7x98D8oA86qF2lCdVDxqM5fDadM+Q+tS2GaU21pPigPkjb67verdy0qXqpSuZNNz2gcqo3L/ACfZT41FcvRw+9HIRTjOFzu9ah5pV2fC3luiVSgP6mKiuXu2neDyz86HVKJ1JPOvE09Hwho9d1+SUfxN3/BvvVy9tCNySeeX1qE9frp0gd0/GoZpO6nWYEDOTffuk35sz+vuXlotzitVnxy8BUdRpxQFMLNNgNbsAliXO5lIf0panglKVlQTkMz2DSozysq89VS+jCrUeyd4rplEm+S5cOW6YVtEkuCcRSN4AHlvFeP7Stj2UlR7ch9fKqu8LrWyYWMtxGh5GoyAAoEjEOEkT3jMU1DA2O9A5oxDZANRtTndo3VaBKe6T50lFltb+gcUPBPyFGVwv2EoxISlChqkiVg9hzJ5ipt4XwlrRtR/NCR2Za+QquyM4scW6a80/Bh9pWgIB/ZDjKgHIBPAzT7VlnLfPbnU28baXXMZAAjMDd4jzry63koViUnENMPGf6TVPNMZHaitLhQGMaCNxvScbtCkiE4RO9IGIx2inGrnfWrJCpJnMACPva/Lhxp6130SkhpCWx2Riy/FHbStmrQlKlrUoz1RmoydSdM+FAOqjoGo9AiZL+yZYAZ1P3/yiWxXSsb4jcQc+/dUhdmjIiD/AHpxpF33uhRICgeE5TOuW41aZKyI/v8AveKq35OTBLU7a8CK/Pis6NDxbDaqCgio9sBUIjLfEg+M1cuWPv8Aj3car3UQYqyx8xsuzChOZXNURaQN3iTPwrypLiYJgq15/Kuqx7Y96V0u/wCqvl2tw6qPeaby3mm3WylJURMCYnhVMraI+6gA8SZ+Qqhhx5MgkM3pXj544hZV5luE170kakAdpihl293T7xHLKo5UTqZ51Zx8IefXcB5fgST+JNHqhF9nUlycKgY1g5DwmrGy2NChIVOuiTuPFUfChvZPNTqexJ+Iogul2CpPBSvOjjh0THUbP54IZzZHDbZUl8Wxxt1SEkACIMZ5iarHLWtQzUT3/Sp+1JHT5fdE/wB8qqAqrSLHiYPRaFXyTyONFxS1CK40kqrymUBOJr014FV7mTXl5ehdeivehNKSxULybmkKUalerV3QAVBXlBKTSfVqmqbzyrlVwpUByzdUnsNQmbRGEDj1u3PL5irV72VTwPwqhbVnXTWtds5S3UN2onZwPN4HEyk8dZ+RoZvvZxTBxCVNnRXDsV9f+1XVmdyGZzjU9muk51d2ZwFBCxIOREZQew0RuSI6vqaXJjfGTp3CzRu1FCsSSUqG8a+NWVivXErrgKWdMUqk8t551Z37slglxkSjUp3p7RxHnQ4G6bmx4spm/Pv6hO4ea+A2zl1Cv1XY7GMjDiJjEQknjAy8KhIcAPy086YZtpkY5UMhKidOB3xUldnccMgZRIIGFOHjWWyMR+O6n8u/oVroM9srNQIv3V9U/ZnFZgBHAyBI45nTnVpYFMoSSpJncndpvqmsDYxEKOY3jluMxU0KwqhWnGN3f8q0+FDE2MAbEgX3rD8Xy5ppyXGwCQArOy3Y45iUYSAJKj1R3AbtNPjT1ivZ1lREhxM8cQ7jrwqktF9JSnCFkj7omPDTWpWzlsS+tKVOBBCgQkp9uDMTv00y031OZAJIi17Q8cgO7xvn7kjC1wIeLb4/ZaLarWlKQSM4qpcYLpKtJ3nSB8alKfAOYxHidJ4AaT3UzbLUYmeY/vWspw3+nhC7XM7c9B9VZ5HEC4VG32/ZJDCN4JPEKI8t1dUhN3SJxkdw+ldTbo2Amky3tKFqLaPYV+U/A0Do1PfXtdVZwb9x6Lm+qPNKr011dWlCqSrrZI/bn8h+Iq9cUfXEicsJ+FeV1Ky+smWckLXgol1wnM4j8aiK0rq6m2pY9UvdSuFdXV0o6J1OtPt17XV5Snk0pOtdXVChdTbteV1cFdJIptetdXVz1UKPa/ZVyodYHW768rqPFzXTFbWI/L4mrllRxDl8xXV1ITcx5n5hPu9T2N+RVvZD7XM0AbSICbUsAADEchkK6uq4xvW9iqW/uKsfq6tLyuhw4jhDkASYAjQDhXtdSPGf22ea0nBwC93s+ag2bd+YVNAlpc5xhjsk5xwrq6n4/wBtnkFnZv8AcO/9H5qsfGVHOwtkR0RVgTin2sInXjrXV1FP7S6yPVV62mVLnckx41AtSjIE5BQgV1dQD+57vkgw/tO9nzT1rtKwsgKUBloTwFdXV1UYV8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>
              <a:latin typeface="Comic Sans MS" pitchFamily="66" charset="0"/>
            </a:endParaRPr>
          </a:p>
        </p:txBody>
      </p:sp>
      <p:pic>
        <p:nvPicPr>
          <p:cNvPr id="5" name="Picture 2" descr="C:\Users\SAMSUNG\Desktop\resimmmmmmmmmmmmm\ayak_bakimiertyhju.jpg">
            <a:extLst>
              <a:ext uri="{FF2B5EF4-FFF2-40B4-BE49-F238E27FC236}">
                <a16:creationId xmlns:a16="http://schemas.microsoft.com/office/drawing/2014/main" id="{B3598166-994F-2F49-8293-57E49A5C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931" y="1388190"/>
            <a:ext cx="176368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511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Başlık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77875"/>
          </a:xfrm>
        </p:spPr>
        <p:txBody>
          <a:bodyPr lIns="91440" rIns="91440" bIns="45720" anchor="ctr"/>
          <a:lstStyle/>
          <a:p>
            <a:pPr eaLnBrk="1" hangingPunct="1"/>
            <a:r>
              <a:rPr lang="tr-TR" sz="4600" dirty="0">
                <a:solidFill>
                  <a:srgbClr val="C00000"/>
                </a:solidFill>
                <a:latin typeface="+mn-lt"/>
              </a:rPr>
              <a:t> UYGUN AYAKKABI SEÇİMİ</a:t>
            </a:r>
          </a:p>
        </p:txBody>
      </p:sp>
      <p:sp>
        <p:nvSpPr>
          <p:cNvPr id="89091" name="İçerik Yer Tutucusu 2"/>
          <p:cNvSpPr>
            <a:spLocks noGrp="1"/>
          </p:cNvSpPr>
          <p:nvPr>
            <p:ph idx="4294967295"/>
          </p:nvPr>
        </p:nvSpPr>
        <p:spPr>
          <a:xfrm>
            <a:off x="323850" y="1412875"/>
            <a:ext cx="8264525" cy="48926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800" dirty="0"/>
              <a:t>Uygun ve rahat ayakkabı seçimi ayak sağlığı için önemlidir.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800" dirty="0"/>
              <a:t>Giyilen ayakkabı ayağa </a:t>
            </a:r>
            <a:r>
              <a:rPr lang="tr-TR" sz="2800" dirty="0">
                <a:solidFill>
                  <a:srgbClr val="FF0000"/>
                </a:solidFill>
              </a:rPr>
              <a:t>uymalı, parmakları sıkmamalıdır.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800" dirty="0"/>
              <a:t>Deri hava akımına izin verdiği teri emdiği için deri ayakkabılar tercih edilmelidir.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Ayakkabılar uygun ve rahat  değilse ayaklarda nasır ve                                        tırnak şekil bozukluklar  olabilir.</a:t>
            </a:r>
          </a:p>
          <a:p>
            <a:pPr eaLnBrk="1" hangingPunct="1">
              <a:buFont typeface="Wingdings" pitchFamily="2" charset="2"/>
              <a:buChar char="Ø"/>
            </a:pPr>
            <a:endParaRPr lang="tr-TR" b="1" dirty="0">
              <a:latin typeface="Comic Sans MS" pitchFamily="66" charset="0"/>
            </a:endParaRPr>
          </a:p>
        </p:txBody>
      </p:sp>
      <p:pic>
        <p:nvPicPr>
          <p:cNvPr id="89092" name="Picture 2" descr="C:\Users\SAMSUNG\Desktop\resimmmmmmmmmmmmm\imagesCAPKL3NGnjj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3079750" cy="183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89495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Başlık 1"/>
          <p:cNvSpPr>
            <a:spLocks noGrp="1"/>
          </p:cNvSpPr>
          <p:nvPr>
            <p:ph type="title" idx="4294967295"/>
          </p:nvPr>
        </p:nvSpPr>
        <p:spPr>
          <a:xfrm>
            <a:off x="179388" y="188913"/>
            <a:ext cx="8964612" cy="863600"/>
          </a:xfrm>
        </p:spPr>
        <p:txBody>
          <a:bodyPr lIns="91440" rIns="91440" bIns="45720" anchor="ctr"/>
          <a:lstStyle/>
          <a:p>
            <a:pPr eaLnBrk="1" hangingPunct="1"/>
            <a:r>
              <a:rPr lang="tr-TR" dirty="0">
                <a:solidFill>
                  <a:srgbClr val="C00000"/>
                </a:solidFill>
                <a:latin typeface="+mn-lt"/>
              </a:rPr>
              <a:t>KOLTUK ALTI HİJYENİ</a:t>
            </a:r>
          </a:p>
        </p:txBody>
      </p:sp>
      <p:sp>
        <p:nvSpPr>
          <p:cNvPr id="65539" name="İçerik Yer Tutucusu 2"/>
          <p:cNvSpPr>
            <a:spLocks noGrp="1"/>
          </p:cNvSpPr>
          <p:nvPr>
            <p:ph idx="4294967295"/>
          </p:nvPr>
        </p:nvSpPr>
        <p:spPr>
          <a:xfrm>
            <a:off x="683568" y="981075"/>
            <a:ext cx="7488832" cy="52165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800" dirty="0"/>
              <a:t>Terleme olan bölgelerde nem oranı fazla olduğundan terleme sonucu kötü kokular oluşur.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Vücut atıklarının(idrar, ter) birikmesi mikropların                                yerleşmesine ve  çoğalmasına elverişli ortam sağlar. 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Banyo yapılmadığı durumlarda koltuk altı sabunlu bezle silinmeli sonra su ile durulanmalıdır.</a:t>
            </a:r>
          </a:p>
          <a:p>
            <a:pPr>
              <a:buNone/>
            </a:pPr>
            <a:endParaRPr lang="tr-TR" sz="2800" dirty="0"/>
          </a:p>
          <a:p>
            <a:pPr>
              <a:buNone/>
            </a:pPr>
            <a:endParaRPr lang="tr-TR" sz="2800" dirty="0"/>
          </a:p>
          <a:p>
            <a:pPr>
              <a:buFont typeface="Wingdings" pitchFamily="2" charset="2"/>
              <a:buChar char="Ø"/>
            </a:pPr>
            <a:r>
              <a:rPr lang="tr-TR" sz="2800" dirty="0">
                <a:solidFill>
                  <a:srgbClr val="FF0000"/>
                </a:solidFill>
              </a:rPr>
              <a:t>Koltukaltı tüyleri düzenli olarak temizlenmelidir.</a:t>
            </a:r>
          </a:p>
          <a:p>
            <a:pPr eaLnBrk="1" hangingPunct="1">
              <a:buFont typeface="Wingdings" pitchFamily="2" charset="2"/>
              <a:buChar char="Ø"/>
            </a:pPr>
            <a:endParaRPr lang="tr-TR" dirty="0"/>
          </a:p>
        </p:txBody>
      </p:sp>
      <p:pic>
        <p:nvPicPr>
          <p:cNvPr id="65540" name="Picture 2" descr="C:\Users\SAMSUNG\Desktop\resimmmmmmmmmmmmm\ter-kokusuj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691" y="2320111"/>
            <a:ext cx="1656309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81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650C12EA-CACB-9148-8964-8D1B93E74EFE}"/>
              </a:ext>
            </a:extLst>
          </p:cNvPr>
          <p:cNvSpPr/>
          <p:nvPr/>
        </p:nvSpPr>
        <p:spPr>
          <a:xfrm>
            <a:off x="1043608" y="1268760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Temizlik, ve hijyen</a:t>
            </a:r>
            <a:r>
              <a:rPr lang="tr-TR" sz="2800" b="1" dirty="0"/>
              <a:t> </a:t>
            </a:r>
            <a:r>
              <a:rPr lang="tr-TR" sz="2800" dirty="0"/>
              <a:t>enfeksiyonlardan korunmada ve vücut fonksiyonlarının düzgün çalışmasında kritik bir rol oynar.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</a:p>
          <a:p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Vücut hijyeni, </a:t>
            </a:r>
          </a:p>
          <a:p>
            <a:r>
              <a:rPr lang="tr-TR" sz="2800" dirty="0"/>
              <a:t>Sağlıklı bir yaşam sürdürmek ve hastalıklardan korunmak için </a:t>
            </a:r>
            <a:r>
              <a:rPr lang="tr-TR" sz="2800" b="1" dirty="0">
                <a:solidFill>
                  <a:srgbClr val="FF0000"/>
                </a:solidFill>
              </a:rPr>
              <a:t>hayati</a:t>
            </a:r>
            <a:r>
              <a:rPr lang="tr-TR" sz="2800" dirty="0"/>
              <a:t> bir öneme sahiptir. </a:t>
            </a:r>
          </a:p>
          <a:p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076784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Başlık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02513" cy="417512"/>
          </a:xfrm>
        </p:spPr>
        <p:txBody>
          <a:bodyPr lIns="91440" rIns="91440" bIns="45720" anchor="ctr">
            <a:normAutofit fontScale="90000"/>
          </a:bodyPr>
          <a:lstStyle/>
          <a:p>
            <a:pPr eaLnBrk="1" hangingPunct="1"/>
            <a:r>
              <a:rPr lang="tr-TR" dirty="0">
                <a:solidFill>
                  <a:srgbClr val="C00000"/>
                </a:solidFill>
                <a:latin typeface="+mn-lt"/>
              </a:rPr>
              <a:t>BANYO YAPMA</a:t>
            </a:r>
          </a:p>
        </p:txBody>
      </p:sp>
      <p:sp>
        <p:nvSpPr>
          <p:cNvPr id="82947" name="İçerik Yer Tutucusu 2"/>
          <p:cNvSpPr>
            <a:spLocks noGrp="1"/>
          </p:cNvSpPr>
          <p:nvPr>
            <p:ph idx="4294967295"/>
          </p:nvPr>
        </p:nvSpPr>
        <p:spPr>
          <a:xfrm>
            <a:off x="323528" y="836613"/>
            <a:ext cx="8424936" cy="5468937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sz="4000" dirty="0"/>
              <a:t>Haftada en </a:t>
            </a:r>
            <a:r>
              <a:rPr lang="tr-TR" sz="4000" dirty="0">
                <a:solidFill>
                  <a:srgbClr val="FF0000"/>
                </a:solidFill>
              </a:rPr>
              <a:t>az bir defa banyo </a:t>
            </a:r>
            <a:r>
              <a:rPr lang="tr-TR" sz="4000" dirty="0"/>
              <a:t>yapılmalıdır,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sz="4000" dirty="0"/>
              <a:t>Toplu yerlerde banyo yaparken </a:t>
            </a:r>
            <a:r>
              <a:rPr lang="tr-TR" sz="4000" dirty="0">
                <a:solidFill>
                  <a:srgbClr val="FF0000"/>
                </a:solidFill>
              </a:rPr>
              <a:t>kendi terliğimizi </a:t>
            </a:r>
            <a:r>
              <a:rPr lang="tr-TR" sz="4000" dirty="0"/>
              <a:t>kullanmaya dikkat etmeliyiz,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sz="4000" dirty="0"/>
              <a:t>Banyo yaparken </a:t>
            </a:r>
            <a:r>
              <a:rPr lang="tr-TR" sz="4000" dirty="0">
                <a:solidFill>
                  <a:srgbClr val="FF0000"/>
                </a:solidFill>
              </a:rPr>
              <a:t>lif  kullanılmalı,</a:t>
            </a:r>
          </a:p>
          <a:p>
            <a:pPr>
              <a:buFont typeface="Wingdings" pitchFamily="2" charset="2"/>
              <a:buChar char="Ø"/>
            </a:pPr>
            <a:r>
              <a:rPr lang="tr-TR" sz="4000" dirty="0"/>
              <a:t>Bütün vücut en az bir defa sabunlanmalı</a:t>
            </a:r>
          </a:p>
          <a:p>
            <a:pPr>
              <a:buFont typeface="Wingdings" pitchFamily="2" charset="2"/>
              <a:buChar char="Ø"/>
            </a:pPr>
            <a:r>
              <a:rPr lang="tr-TR" sz="4000" dirty="0"/>
              <a:t>Yıkanma </a:t>
            </a:r>
            <a:r>
              <a:rPr lang="tr-TR" sz="4000" dirty="0">
                <a:solidFill>
                  <a:srgbClr val="FF0000"/>
                </a:solidFill>
              </a:rPr>
              <a:t>30 derecenin üzerindeki </a:t>
            </a:r>
            <a:r>
              <a:rPr lang="tr-TR" sz="4000" dirty="0"/>
              <a:t>suyla ve </a:t>
            </a:r>
            <a:r>
              <a:rPr lang="tr-TR" sz="4000" dirty="0">
                <a:solidFill>
                  <a:srgbClr val="FF0000"/>
                </a:solidFill>
              </a:rPr>
              <a:t>sabunla       </a:t>
            </a:r>
            <a:r>
              <a:rPr lang="tr-TR" sz="4000" dirty="0"/>
              <a:t>                               derinin ovulması ve kirin  atılmasıyla yapılır.</a:t>
            </a:r>
            <a:r>
              <a:rPr lang="tr-TR" sz="4000" b="1" dirty="0"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tr-TR" sz="4000" b="1" dirty="0"/>
              <a:t>Yıkandıktan sonra </a:t>
            </a:r>
            <a:r>
              <a:rPr lang="tr-TR" sz="4000" b="1" dirty="0">
                <a:solidFill>
                  <a:srgbClr val="FF0000"/>
                </a:solidFill>
              </a:rPr>
              <a:t>temiz çamaşırlar giyinilmeli</a:t>
            </a:r>
            <a:r>
              <a:rPr lang="tr-TR" sz="4000" b="1" dirty="0"/>
              <a:t>, imkan varsa iç çamaşırları her gün değiştirilmelidir.</a:t>
            </a:r>
            <a:r>
              <a:rPr lang="tr-TR" sz="40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tr-TR" sz="4000" dirty="0"/>
              <a:t>Kıyafetlerin, okul formalarının temiz olmasına özen gösterilmelidir.</a:t>
            </a:r>
            <a:br>
              <a:rPr lang="tr-TR" sz="4000" dirty="0"/>
            </a:br>
            <a:r>
              <a:rPr lang="tr-TR" sz="4000" dirty="0">
                <a:solidFill>
                  <a:srgbClr val="FF0000"/>
                </a:solidFill>
              </a:rPr>
              <a:t>iç çamaşırları, çorap, terlik gibi kişisel eşyalar başkalarıyla paylaşılmamalıdır.</a:t>
            </a:r>
            <a:br>
              <a:rPr lang="tr-TR" sz="40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tr-TR" sz="40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4000" b="1" dirty="0">
                <a:solidFill>
                  <a:srgbClr val="C00000"/>
                </a:solidFill>
              </a:rPr>
              <a:t>!!!! BANYO YAPMAK  HEM BEDENSEL TEMİZLİĞİ, HEM DE RUHSAL RAHATLIĞI    SAĞLAR...          </a:t>
            </a:r>
          </a:p>
          <a:p>
            <a:pPr>
              <a:buNone/>
            </a:pPr>
            <a:r>
              <a:rPr lang="tr-TR" sz="3300" b="1" dirty="0">
                <a:solidFill>
                  <a:srgbClr val="C00000"/>
                </a:solidFill>
              </a:rPr>
              <a:t>                                             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>
              <a:buNone/>
            </a:pPr>
            <a:endParaRPr lang="tr-TR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tr-TR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tr-T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68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332657"/>
            <a:ext cx="8784976" cy="6336432"/>
          </a:xfrm>
        </p:spPr>
        <p:txBody>
          <a:bodyPr lIns="91440" rIns="91440" bIns="45720" anchor="ctr" anchorCtr="1"/>
          <a:lstStyle/>
          <a:p>
            <a:pPr algn="ctr" eaLnBrk="1" hangingPunct="1">
              <a:defRPr/>
            </a:pPr>
            <a:b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tr-TR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KİŞİSEL HİJYENE DİKKAT     </a:t>
            </a:r>
            <a:br>
              <a:rPr lang="tr-TR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EDİLMEDİĞİNDE    OLUŞABİLECEK DERİ VE SAÇ    </a:t>
            </a:r>
            <a:br>
              <a:rPr lang="tr-TR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HASTALIKLARI</a:t>
            </a:r>
          </a:p>
        </p:txBody>
      </p:sp>
      <p:pic>
        <p:nvPicPr>
          <p:cNvPr id="91139" name="Picture 5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12008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11500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561975"/>
          </a:xfrm>
        </p:spPr>
        <p:txBody>
          <a:bodyPr lIns="91440" rIns="91440" bIns="45720" anchor="ctr" anchorCtr="1">
            <a:normAutofit fontScale="90000"/>
          </a:bodyPr>
          <a:lstStyle/>
          <a:p>
            <a:pPr eaLnBrk="1" hangingPunct="1">
              <a:defRPr/>
            </a:pPr>
            <a:r>
              <a:rPr lang="tr-TR" sz="5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AKNE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7092280" cy="50307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Sivilce olarak bilinen akne derimizde bulunan </a:t>
            </a:r>
            <a:r>
              <a:rPr lang="tr-T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yağ bezlerinin bir hastalığıdır.</a:t>
            </a:r>
          </a:p>
          <a:p>
            <a:pPr eaLnBrk="1" hangingPunct="1"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Normalde bu yağ bezlerinden salgılanan </a:t>
            </a:r>
            <a:r>
              <a:rPr lang="tr-T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yağın deri yüzeyine çıkarak </a:t>
            </a: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atılması gerekir.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Aknenin temel nedeni bu tıkanmadır.</a:t>
            </a:r>
          </a:p>
          <a:p>
            <a:pPr algn="just"/>
            <a:r>
              <a:rPr lang="tr-TR" sz="2800" dirty="0">
                <a:solidFill>
                  <a:srgbClr val="000000"/>
                </a:solidFill>
              </a:rPr>
              <a:t>Her on kişiden sekizinin yaşamının bir döneminde karşı karşıya kaldığı akne, yağ bezlerinin aşırı yağ salgılaması ve kıl diplerinden giren çeşitli bakterilerin etkisiyle ortaya </a:t>
            </a:r>
            <a:r>
              <a:rPr lang="tr-TR" sz="2800" dirty="0">
                <a:solidFill>
                  <a:srgbClr val="FF0000"/>
                </a:solidFill>
              </a:rPr>
              <a:t>çıkan bir tür iltihaptır.</a:t>
            </a:r>
          </a:p>
          <a:p>
            <a:pPr algn="just"/>
            <a:r>
              <a:rPr lang="tr-TR" sz="2800" dirty="0">
                <a:solidFill>
                  <a:srgbClr val="000000"/>
                </a:solidFill>
              </a:rPr>
              <a:t>Akne denince, deride görülen </a:t>
            </a:r>
            <a:r>
              <a:rPr lang="tr-TR" sz="2800" dirty="0">
                <a:solidFill>
                  <a:srgbClr val="FF0000"/>
                </a:solidFill>
              </a:rPr>
              <a:t>siyah noktalar, kırmızı kabartılar, iltihaplı sivilceler ve kistler gibi farklı görünümlü oluşumlar </a:t>
            </a:r>
            <a:r>
              <a:rPr lang="tr-TR" sz="2800" dirty="0">
                <a:solidFill>
                  <a:srgbClr val="000000"/>
                </a:solidFill>
              </a:rPr>
              <a:t>anlaşılır.</a:t>
            </a:r>
          </a:p>
          <a:p>
            <a:pPr algn="just"/>
            <a:endParaRPr lang="tr-TR" sz="2800" dirty="0">
              <a:solidFill>
                <a:srgbClr val="000000"/>
              </a:solidFill>
            </a:endParaRPr>
          </a:p>
          <a:p>
            <a:pPr algn="just"/>
            <a:r>
              <a:rPr lang="tr-TR" sz="2800" b="1" dirty="0">
                <a:solidFill>
                  <a:srgbClr val="FF0000"/>
                </a:solidFill>
              </a:rPr>
              <a:t> </a:t>
            </a:r>
            <a:endParaRPr lang="tr-TR" sz="2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93188" name="Picture 4" descr="gf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006" y="3284984"/>
            <a:ext cx="1727994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5" descr="h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92696"/>
            <a:ext cx="215947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29450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0002BE53-64D4-474E-BC1D-201EB7AFBDC0}"/>
              </a:ext>
            </a:extLst>
          </p:cNvPr>
          <p:cNvSpPr/>
          <p:nvPr/>
        </p:nvSpPr>
        <p:spPr>
          <a:xfrm>
            <a:off x="683568" y="548680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</a:rPr>
              <a:t>Aknenin Nedeni Nedir? </a:t>
            </a:r>
          </a:p>
          <a:p>
            <a:pPr algn="just"/>
            <a:r>
              <a:rPr lang="tr-TR" sz="2800" dirty="0">
                <a:solidFill>
                  <a:srgbClr val="000000"/>
                </a:solidFill>
              </a:rPr>
              <a:t>Akne oluşumunda çeşitli etkenler rol oynar. Bunlar arasında en önemlileri; </a:t>
            </a:r>
          </a:p>
          <a:p>
            <a:pPr algn="just"/>
            <a:r>
              <a:rPr lang="tr-TR" sz="2800" dirty="0">
                <a:solidFill>
                  <a:srgbClr val="000000"/>
                </a:solidFill>
              </a:rPr>
              <a:t>*Yaşanan </a:t>
            </a:r>
            <a:r>
              <a:rPr lang="tr-TR" sz="2800" dirty="0" err="1">
                <a:solidFill>
                  <a:srgbClr val="000000"/>
                </a:solidFill>
              </a:rPr>
              <a:t>hormonal</a:t>
            </a:r>
            <a:r>
              <a:rPr lang="tr-TR" sz="2800" dirty="0">
                <a:solidFill>
                  <a:srgbClr val="000000"/>
                </a:solidFill>
              </a:rPr>
              <a:t> değişimler, </a:t>
            </a:r>
          </a:p>
          <a:p>
            <a:pPr algn="just"/>
            <a:r>
              <a:rPr lang="tr-TR" sz="2800" dirty="0">
                <a:solidFill>
                  <a:srgbClr val="000000"/>
                </a:solidFill>
              </a:rPr>
              <a:t>*Çeşitli mikroorganizmalar, </a:t>
            </a:r>
          </a:p>
          <a:p>
            <a:pPr algn="just"/>
            <a:r>
              <a:rPr lang="tr-TR" sz="2800" dirty="0">
                <a:solidFill>
                  <a:srgbClr val="000000"/>
                </a:solidFill>
              </a:rPr>
              <a:t>*Bazı ilaçlar, </a:t>
            </a:r>
          </a:p>
          <a:p>
            <a:pPr algn="just"/>
            <a:r>
              <a:rPr lang="tr-TR" sz="2800" dirty="0">
                <a:solidFill>
                  <a:srgbClr val="000000"/>
                </a:solidFill>
              </a:rPr>
              <a:t>*Ruhsal nedenler ve </a:t>
            </a:r>
          </a:p>
          <a:p>
            <a:pPr algn="just"/>
            <a:r>
              <a:rPr lang="tr-TR" sz="2800" dirty="0">
                <a:solidFill>
                  <a:srgbClr val="000000"/>
                </a:solidFill>
              </a:rPr>
              <a:t>*Kalıtımsal özelliklerdir</a:t>
            </a:r>
          </a:p>
          <a:p>
            <a:pPr algn="just"/>
            <a:r>
              <a:rPr lang="tr-TR" sz="2800" dirty="0">
                <a:solidFill>
                  <a:srgbClr val="FFFFFF"/>
                </a:solidFill>
              </a:rPr>
              <a:t>20</a:t>
            </a:r>
            <a:r>
              <a:rPr lang="tr-TR" sz="2800" dirty="0">
                <a:solidFill>
                  <a:srgbClr val="000000"/>
                </a:solidFill>
              </a:rPr>
              <a:t> *Kozmetik maddelerin hatalı kullanımıdır. Özellikle </a:t>
            </a:r>
            <a:r>
              <a:rPr lang="tr-TR" sz="2800" dirty="0">
                <a:solidFill>
                  <a:srgbClr val="FF0000"/>
                </a:solidFill>
              </a:rPr>
              <a:t>yağlı kremler, merhemler, pudra gibi </a:t>
            </a:r>
            <a:r>
              <a:rPr lang="tr-TR" sz="2800" dirty="0">
                <a:solidFill>
                  <a:srgbClr val="000000"/>
                </a:solidFill>
              </a:rPr>
              <a:t>deride gözenekleri tıkayıcı maddeler, yağ bezlerinin deriye açıldığı kanalları tıkar ve akne oluşumunu artırabilir.</a:t>
            </a:r>
          </a:p>
        </p:txBody>
      </p:sp>
    </p:spTree>
    <p:extLst>
      <p:ext uri="{BB962C8B-B14F-4D97-AF65-F5344CB8AC3E}">
        <p14:creationId xmlns:p14="http://schemas.microsoft.com/office/powerpoint/2010/main" val="117623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8DEDBFB5-4F06-1645-BB14-B876BDFB47FF}"/>
              </a:ext>
            </a:extLst>
          </p:cNvPr>
          <p:cNvSpPr/>
          <p:nvPr/>
        </p:nvSpPr>
        <p:spPr>
          <a:xfrm>
            <a:off x="323528" y="116633"/>
            <a:ext cx="82809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</a:rPr>
              <a:t>Deride Siyah Nokta Nedir? </a:t>
            </a:r>
            <a:r>
              <a:rPr lang="tr-TR" sz="2800" dirty="0">
                <a:solidFill>
                  <a:srgbClr val="FF0000"/>
                </a:solidFill>
              </a:rPr>
              <a:t>Kıl köklerindeki yağ bezi </a:t>
            </a:r>
            <a:r>
              <a:rPr lang="tr-TR" sz="2800" dirty="0">
                <a:solidFill>
                  <a:srgbClr val="000000"/>
                </a:solidFill>
              </a:rPr>
              <a:t>kanallarını çevreleyen hücre tabakasının kalınlaşması derinin üst tabakasında bir </a:t>
            </a:r>
            <a:r>
              <a:rPr lang="tr-TR" sz="2800" dirty="0">
                <a:solidFill>
                  <a:srgbClr val="FF0000"/>
                </a:solidFill>
              </a:rPr>
              <a:t>tıkaç oluşmasına </a:t>
            </a:r>
            <a:r>
              <a:rPr lang="tr-TR" sz="2800" dirty="0">
                <a:solidFill>
                  <a:srgbClr val="000000"/>
                </a:solidFill>
              </a:rPr>
              <a:t>neden olur.</a:t>
            </a:r>
          </a:p>
          <a:p>
            <a:pPr algn="just"/>
            <a:r>
              <a:rPr lang="tr-TR" sz="2800" dirty="0">
                <a:solidFill>
                  <a:srgbClr val="FFFFFF"/>
                </a:solidFill>
              </a:rPr>
              <a:t>22</a:t>
            </a:r>
            <a:r>
              <a:rPr lang="tr-TR" sz="2800" dirty="0">
                <a:solidFill>
                  <a:srgbClr val="000000"/>
                </a:solidFill>
              </a:rPr>
              <a:t> Tıkaç bazen iyice büyür ve kanal ağzına doğru ilerleyerek </a:t>
            </a:r>
            <a:r>
              <a:rPr lang="tr-TR" sz="2800" dirty="0">
                <a:solidFill>
                  <a:srgbClr val="FF0000"/>
                </a:solidFill>
              </a:rPr>
              <a:t>"siyah nokta" denen gri-siyah </a:t>
            </a:r>
            <a:r>
              <a:rPr lang="tr-TR" sz="2800" dirty="0">
                <a:solidFill>
                  <a:srgbClr val="000000"/>
                </a:solidFill>
              </a:rPr>
              <a:t>renkli görünümü alır. Bu siyah renk kir değildir ve derinin rengini veren maddeye bağlıdır.</a:t>
            </a:r>
          </a:p>
          <a:p>
            <a:pPr algn="just"/>
            <a:r>
              <a:rPr lang="tr-TR" sz="2800" dirty="0">
                <a:solidFill>
                  <a:srgbClr val="FFFFFF"/>
                </a:solidFill>
              </a:rPr>
              <a:t>23</a:t>
            </a:r>
          </a:p>
          <a:p>
            <a:pPr algn="just"/>
            <a:r>
              <a:rPr lang="tr-TR" sz="2800" b="1" dirty="0">
                <a:solidFill>
                  <a:srgbClr val="FF0000"/>
                </a:solidFill>
              </a:rPr>
              <a:t> Sivilceleri Sıkmak Zararlı Mıdır?</a:t>
            </a:r>
          </a:p>
          <a:p>
            <a:pPr algn="just"/>
            <a:r>
              <a:rPr lang="tr-TR" sz="2800" dirty="0">
                <a:solidFill>
                  <a:srgbClr val="FFFFFF"/>
                </a:solidFill>
              </a:rPr>
              <a:t>24</a:t>
            </a:r>
            <a:r>
              <a:rPr lang="tr-TR" sz="2800" dirty="0">
                <a:solidFill>
                  <a:srgbClr val="000000"/>
                </a:solidFill>
              </a:rPr>
              <a:t> Siyah noktalar ya da sivilceleri sıkarsak kanalda zedelenme olur ve bakterilerin aşırı üremesine uygun bir ortam oluşur. </a:t>
            </a:r>
          </a:p>
          <a:p>
            <a:pPr algn="just"/>
            <a:r>
              <a:rPr lang="tr-TR" sz="2800" dirty="0">
                <a:solidFill>
                  <a:srgbClr val="000000"/>
                </a:solidFill>
              </a:rPr>
              <a:t>Bu da bedenin koruyucu sistemini bozar. </a:t>
            </a:r>
            <a:r>
              <a:rPr lang="tr-TR" sz="2800" dirty="0">
                <a:solidFill>
                  <a:srgbClr val="FF0000"/>
                </a:solidFill>
              </a:rPr>
              <a:t>Sivilcenin sıkılması sonrasında deride iz kalması olasılığı da artar.</a:t>
            </a:r>
          </a:p>
        </p:txBody>
      </p:sp>
    </p:spTree>
    <p:extLst>
      <p:ext uri="{BB962C8B-B14F-4D97-AF65-F5344CB8AC3E}">
        <p14:creationId xmlns:p14="http://schemas.microsoft.com/office/powerpoint/2010/main" val="140036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E52791E2-884E-4A47-BFEF-41CC7287E672}"/>
              </a:ext>
            </a:extLst>
          </p:cNvPr>
          <p:cNvSpPr/>
          <p:nvPr/>
        </p:nvSpPr>
        <p:spPr>
          <a:xfrm>
            <a:off x="467544" y="116633"/>
            <a:ext cx="806489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</a:rPr>
              <a:t>Akne Tedavisinde Ne Yapılmalıdır?</a:t>
            </a:r>
          </a:p>
          <a:p>
            <a:pPr algn="just"/>
            <a:r>
              <a:rPr lang="tr-TR" dirty="0">
                <a:solidFill>
                  <a:srgbClr val="FFFFFF"/>
                </a:solidFill>
              </a:rPr>
              <a:t>2</a:t>
            </a:r>
          </a:p>
          <a:p>
            <a:pPr algn="just"/>
            <a:r>
              <a:rPr lang="tr-TR" sz="2400" dirty="0">
                <a:solidFill>
                  <a:srgbClr val="000000"/>
                </a:solidFill>
              </a:rPr>
              <a:t>Aknenin ortaya çıkmasını engelleyen ilk ve en etkili önlem; </a:t>
            </a:r>
            <a:r>
              <a:rPr lang="tr-TR" sz="2400" dirty="0">
                <a:solidFill>
                  <a:srgbClr val="FF0000"/>
                </a:solidFill>
              </a:rPr>
              <a:t>iyi bir deri temizliğidir.</a:t>
            </a:r>
          </a:p>
          <a:p>
            <a:pPr algn="just"/>
            <a:r>
              <a:rPr lang="tr-TR" sz="2400" dirty="0">
                <a:solidFill>
                  <a:srgbClr val="000000"/>
                </a:solidFill>
              </a:rPr>
              <a:t>Deri ile aynı asitlik özelliğine sahip ürünler kullanılırsa daha az tahrişe yol açılır. </a:t>
            </a:r>
            <a:r>
              <a:rPr lang="tr-TR" sz="2400" dirty="0">
                <a:solidFill>
                  <a:srgbClr val="FF0000"/>
                </a:solidFill>
              </a:rPr>
              <a:t>Ph7.35</a:t>
            </a:r>
          </a:p>
          <a:p>
            <a:pPr algn="just"/>
            <a:r>
              <a:rPr lang="tr-TR" sz="2400" dirty="0">
                <a:solidFill>
                  <a:srgbClr val="000000"/>
                </a:solidFill>
              </a:rPr>
              <a:t> Temizlik önlemleri dışındaki akne tedavi yöntemleri için ise </a:t>
            </a:r>
            <a:r>
              <a:rPr lang="tr-TR" sz="2400" dirty="0">
                <a:solidFill>
                  <a:srgbClr val="FF0000"/>
                </a:solidFill>
              </a:rPr>
              <a:t>hekime başvurulmalıdır. </a:t>
            </a:r>
            <a:r>
              <a:rPr lang="tr-TR" sz="2400" dirty="0"/>
              <a:t>Bes</a:t>
            </a:r>
            <a:r>
              <a:rPr lang="tr-TR" sz="2400" dirty="0">
                <a:solidFill>
                  <a:srgbClr val="000000"/>
                </a:solidFill>
              </a:rPr>
              <a:t>inlerin akneleri artırdığı fark edildiyse bu </a:t>
            </a:r>
            <a:r>
              <a:rPr lang="tr-TR" sz="2400" dirty="0">
                <a:solidFill>
                  <a:srgbClr val="FF0000"/>
                </a:solidFill>
              </a:rPr>
              <a:t>yiyecekler yenmemelidir.</a:t>
            </a:r>
          </a:p>
          <a:p>
            <a:pPr algn="just"/>
            <a:r>
              <a:rPr lang="tr-TR" sz="2400" dirty="0">
                <a:solidFill>
                  <a:srgbClr val="FFFFFF"/>
                </a:solidFill>
              </a:rPr>
              <a:t>30</a:t>
            </a:r>
            <a:r>
              <a:rPr lang="tr-TR" sz="2400" dirty="0">
                <a:solidFill>
                  <a:srgbClr val="000000"/>
                </a:solidFill>
              </a:rPr>
              <a:t> Sivilcelere limon, pudra, kolonya ve benzeri maddeleri sürmek tedavi edici değildir. Deride tahrişe de yol açabilir. </a:t>
            </a:r>
          </a:p>
          <a:p>
            <a:pPr algn="just"/>
            <a:r>
              <a:rPr lang="tr-TR" sz="2400" dirty="0">
                <a:solidFill>
                  <a:srgbClr val="FFFFFF"/>
                </a:solidFill>
              </a:rPr>
              <a:t>31</a:t>
            </a:r>
            <a:r>
              <a:rPr lang="tr-TR" sz="2400" dirty="0">
                <a:solidFill>
                  <a:srgbClr val="000000"/>
                </a:solidFill>
              </a:rPr>
              <a:t> Ergenlik döneminde </a:t>
            </a:r>
            <a:r>
              <a:rPr lang="tr-TR" sz="2400" dirty="0">
                <a:solidFill>
                  <a:srgbClr val="FF0000"/>
                </a:solidFill>
              </a:rPr>
              <a:t>erkeklerin de yakındıkları konuların başında ergenlik sivilceleri gelmektedir</a:t>
            </a:r>
            <a:r>
              <a:rPr lang="tr-TR" sz="2400" dirty="0">
                <a:solidFill>
                  <a:srgbClr val="000000"/>
                </a:solidFill>
              </a:rPr>
              <a:t>. </a:t>
            </a:r>
          </a:p>
          <a:p>
            <a:pPr algn="just"/>
            <a:r>
              <a:rPr lang="tr-TR" sz="2400" dirty="0">
                <a:solidFill>
                  <a:srgbClr val="000000"/>
                </a:solidFill>
              </a:rPr>
              <a:t>Deri bakımının kızlara özgü bir işlem olduğu düşüncesiyle erkekler temizliklerine gerekli özeni göstermeyebilirler</a:t>
            </a:r>
          </a:p>
          <a:p>
            <a:pPr algn="just"/>
            <a:r>
              <a:rPr lang="tr-TR" sz="2400" dirty="0">
                <a:solidFill>
                  <a:srgbClr val="FFFFFF"/>
                </a:solidFill>
              </a:rPr>
              <a:t>32</a:t>
            </a:r>
            <a:r>
              <a:rPr lang="tr-TR" sz="2400" b="1" dirty="0">
                <a:solidFill>
                  <a:srgbClr val="FF0000"/>
                </a:solidFill>
              </a:rPr>
              <a:t> İNSANIN BEDENİNE GÖSTERDİĞİ ÖZEN, KENDİSİNE DUYDUĞU SAYGININ DA BİR GÖSTERGESİDİR</a:t>
            </a:r>
          </a:p>
        </p:txBody>
      </p:sp>
    </p:spTree>
    <p:extLst>
      <p:ext uri="{BB962C8B-B14F-4D97-AF65-F5344CB8AC3E}">
        <p14:creationId xmlns:p14="http://schemas.microsoft.com/office/powerpoint/2010/main" val="2990314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050213" cy="503237"/>
          </a:xfrm>
        </p:spPr>
        <p:txBody>
          <a:bodyPr lIns="91440" rIns="91440" bIns="45720" anchor="ctr" anchorCtr="1">
            <a:normAutofit/>
          </a:bodyPr>
          <a:lstStyle/>
          <a:p>
            <a:pPr eaLnBrk="1" hangingPunct="1">
              <a:defRPr/>
            </a:pPr>
            <a:r>
              <a:rPr lang="tr-TR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MANTAR HASTALIĞI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680844"/>
            <a:ext cx="8050213" cy="50307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Kaşıntı, pullanma,renk değişikliği ve bazen ağrı ile seyreden,hijyen eksikliğinden kaynaklanan bir enfeksiyon hastalığıdır.</a:t>
            </a:r>
          </a:p>
          <a:p>
            <a:pPr eaLnBrk="1" hangingPunct="1"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Kendimizi olduğu kadar çevremizdekileri de görüntü ve koku olarak rahatsız eder.</a:t>
            </a:r>
          </a:p>
          <a:p>
            <a:pPr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 sık ayaklarda</a:t>
            </a:r>
          </a:p>
          <a:p>
            <a:pPr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Kasık bölgesi</a:t>
            </a:r>
          </a:p>
          <a:p>
            <a:pPr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Gövde</a:t>
            </a:r>
          </a:p>
          <a:p>
            <a:pPr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Tırnaklar</a:t>
            </a:r>
          </a:p>
          <a:p>
            <a:pPr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 tüm ciltte oluşabilir.</a:t>
            </a:r>
          </a:p>
          <a:p>
            <a:pPr eaLnBrk="1" hangingPunct="1">
              <a:defRPr/>
            </a:pP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9333" name="Picture 6" descr="cu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23742"/>
            <a:ext cx="208828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sjf">
            <a:extLst>
              <a:ext uri="{FF2B5EF4-FFF2-40B4-BE49-F238E27FC236}">
                <a16:creationId xmlns:a16="http://schemas.microsoft.com/office/drawing/2014/main" id="{3EAD5D94-BED5-9F4E-8616-D2DBCB53D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1088"/>
            <a:ext cx="2664421" cy="18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47016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346075"/>
          </a:xfrm>
        </p:spPr>
        <p:txBody>
          <a:bodyPr lIns="91440" rIns="91440" bIns="45720" anchor="ctr" anchorCtr="1">
            <a:normAutofit fontScale="90000"/>
          </a:bodyPr>
          <a:lstStyle/>
          <a:p>
            <a:pPr eaLnBrk="1" hangingPunct="1">
              <a:defRPr/>
            </a:pPr>
            <a:r>
              <a:rPr lang="tr-TR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Nasıl Bulaşır 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0374" y="836613"/>
            <a:ext cx="8288090" cy="58324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Özellikle </a:t>
            </a:r>
            <a:r>
              <a:rPr lang="tr-T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uzun süre </a:t>
            </a:r>
            <a:r>
              <a:rPr lang="tr-T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kapalı,sıkı</a:t>
            </a:r>
            <a:r>
              <a:rPr lang="tr-T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ayakkabı </a:t>
            </a: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içinde kalan ayakta ve </a:t>
            </a:r>
            <a:r>
              <a:rPr lang="tr-T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nemli</a:t>
            </a: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bırakılan ayakta  oluşur.</a:t>
            </a:r>
          </a:p>
          <a:p>
            <a:pPr eaLnBrk="1" hangingPunct="1">
              <a:defRPr/>
            </a:pP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Ortak kullanılan eşyalarla ( havlu, terlik, tarak, çorap,  tırnak makası)</a:t>
            </a:r>
          </a:p>
          <a:p>
            <a:pPr>
              <a:defRPr/>
            </a:pP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Yakın temas ile bulaşır.</a:t>
            </a:r>
            <a:r>
              <a:rPr lang="tr-T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tr-TR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Mantar Hastalığından Korunmak İçin;</a:t>
            </a:r>
            <a:endParaRPr lang="tr-TR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Kişisel eşyalar başkaları ile paylaşılmamalıdır.</a:t>
            </a:r>
          </a:p>
          <a:p>
            <a:pPr>
              <a:defRPr/>
            </a:pP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Fazla terden ve nemden kaçınılmalıdır.</a:t>
            </a:r>
          </a:p>
          <a:p>
            <a:pPr>
              <a:defRPr/>
            </a:pP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Vücut kuru tutulmalıdır, özellikle ayaklar yıkandıktan sonra iyice kurulanmalıdır.</a:t>
            </a: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Pamuklu çoraplar giyilmelidir.</a:t>
            </a:r>
          </a:p>
          <a:p>
            <a:pPr>
              <a:defRPr/>
            </a:pP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Ayakkabılar ayağa tam olmalıdır. Burnu dar olan ayakkabılar tercih edilmemelidir. Ayakkabılar çorapla giyilmelidir.</a:t>
            </a:r>
          </a:p>
          <a:p>
            <a:pPr>
              <a:defRPr/>
            </a:pPr>
            <a:endParaRPr lang="tr-T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tr-T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tr-TR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1380" name="AutoShape 7" descr="data:image/jpeg;base64,/9j/4AAQSkZJRgABAQAAAQABAAD/2wBDAAkGBwgHBgkIBwgKCgkLDRYPDQwMDRsUFRAWIB0iIiAdHx8kKDQsJCYxJx8fLT0tMTU3Ojo6Iys/RD84QzQ5Ojf/2wBDAQoKCg0MDRoPDxo3JR8lNzc3Nzc3Nzc3Nzc3Nzc3Nzc3Nzc3Nzc3Nzc3Nzc3Nzc3Nzc3Nzc3Nzc3Nzc3Nzc3Nzf/wAARCAC4ALgDASIAAhEBAxEB/8QAHAAAAQQDAQAAAAAAAAAAAAAABgAEBQcBAgMI/8QAQRAAAgEDAgQDBQUHAgQHAQAAAQIDAAQRBSEGEjFBEyJRBxRhcZEjMoGhsQgVQlLB0eFi8CQzQ4IWJlNyc5Ky8f/EABoBAAIDAQEAAAAAAAAAAAAAAAECAAMEBQb/xAAjEQACAgICAgIDAQAAAAAAAAAAAQIRAyESMQQTQVEUIjJC/9oADAMBAAIRAxEAPwC0+JrFLnQdZTky01m4/EI2PzryHM5dycYJ6j0r2pIiTRNG26upBHwO1eMNVgaz1K5t5AVeKVkYfImimQakDI3+tJRuRW7+YLyjO1aHOafog4twGcRueUYOD8ae6XrNxp3lV25ewztUdD5mAJznatJ42jlZGGCDgihdEDKPjJUUHEhbO46ZpyeNI0jOQWJGAKAQcVnO1FTZFoL7/jGR0PgrudtxUDNq93cuRJMQpOwGwqNzWenepyb2Q7zylnVxhWA7etFVjqA8CzkWRuYZWTLZwR0oNp/p5IkQZ35wQnr1qRuyJ0eqfZ1N43C8BJJKyOD9aqv9pBQur6MwGCbeTJH/ALhVieyabxeHJBnIScj8hVfftIDOqaN/8En/AOhSPshTajYnJrcvgDbtWE+42SR07Vn+DPqe9MvshyY5PTFa1ltuvWsUr2yHaFvMFJwCa7yR77sT8t6aIcHOcYomu9HEekRahbzmVCoZyRutXQdqgdA0RscdKyv6962bAyBvg7H4Vpv2O1VPQTc429dhSrVs+mxpUWw2e2guK8we2rRhpnG9zKi4hvVFwmOmTs3516hqqP2gdBF5w3a6rCg8Wym5XI/9N+v0YCkQDzwjcp3GR6ZrLeorBG+PrWAMHBpiHRTucf8A8qU122Hg2N/HgrdQ+b4OuzZ/I/jUR8vWjHh6OHVeGLywkH20LmSM9wSP8U0fogG4pd+lbkfnvU1oelRySRz3zcsRHMin+Lf9OtKyEbFpt1MgeG3lZT/EFOKl7XhydFWS5XL5yIvUD1qwbBQIOVCeVRgAbCm15Gpc5j5hvnPcValQPkr6fR/DDMpY9MDHT4fOudpKQccirJjKt0JI33P4UZXdissZwo8Rdubfpmom4iggAhZMPk8rgeWmpdgZdHsYuWn0e6z3dWx8cYNCn7Rts5uNFuQfLySR/jnNTnsQnzDfREAMFQkZz0JFY/aEsjLwtZ3YG0F2OY9xzAiqX/Qx58ABUDGCOprYgGNQvzPxrBBVvN86znoegB7dqZv6IcuQE+prQ1szEk/GtcUjIIUZcKSNfaLe6aQSSjcm/qP70HKAaJOBJTHrqIP4xjemg9hB513PlOc1gLtn8qd6gFXUrkL0WdgB2AyabFGAJbpjNFimMAYzncdKVYzk47UqWwntwDFR3EWmR6zod7p0y8yXELJj442/PFSNI9KQh4p1G1lsbye1nTklhco6/EHFNasz266AdL4wN9EoEGoIJRj+cbMPyB/Gq0IxTNaIZTc4Jom4Gn5b64iI+/BkH0IP9iaFxU/wS3/mCJezo6n/AOpox7ITkPBrNM8yMWGSyIRsN9s1FarpmoWLySOH5SvY1ZljepEy5wBj61JXFjbapEVHKXx931q6kwWAXB2pSTQNDK3M4O2dtvSpi9TmbfYnvnpTWTTk0m85UQxht+bFSbxGRAWJJP0oqugL7Ilf+aRnbG5K04FrAwOVU5XHL1GK5XKlIz5WwvXPf+1aWN6GneOQhWxlQBuRS0+iVbsO/ZFEtrqN7AgGPCG426Mf70R+1rTv3lwBq0YXmeKMTp8ChB/TNQnsyCjWrojO8A7fGrFvLaO8tJraYZjmRo3HwYYP61TP+hjxcBkMSAT6etYYE8oBGcU/1OyfTtUurF1IkgmeM57YOKjz5QBkZzTtaIc2AGcHNamskb1gZJxSMh0wFwRvUlw27Jr1kVPWYfrUWPSnuiNyavaEdBMuc+maK7IaXrH32dhjmMjHb5muJLfxYHet7gHxXbpzMTg9t61IDPj+Ub/GmpgNMAsCPWlWyj7o/EYpUKSCe0xKMHesmQYzTLffrWcnpgkUKRXYH+2LQv35wfPJFHz3VifHiA6kD7w+n6V5lkydyBv0Ir2U6llIZAVIwQe4ry57Q+Hf/DvFF3YqCIGbxbc/6G3H03FFfQYgnW8UjwyCSJyjjow6isFcEj0rGKVrY44W/u0PluJR/wB1TemcZatYOp8bxVB6P/ehvG9dI4mk5uQE8qlj8AKibIW/ovF2j8QxrDqHJbXQOBz96n5LAoMR7rjykV5/GVOR1o44T48n08rbalmSAbK/cfP1plIWvoLtRsmAYcpwNyfWhoBoLxFkUBiuEJYetWFbXNnrNp4ls6MrfynNCnFOjtGniqOVYyXyaupdkiHnsycNqMrqN/d9/rVjhsKWYEDvVY+yVlAuJB0EYBJO436VY5uR9aomrYbo86e2nSxY8bTXcYCw30CzqegZujD59PrVdyDz9QR6irl/aJKyXGg4AyEn6dt0qnGTfqOUenzorohwO/8Aeshfw+dI7k+mdhW/L2boR261ErCZRS3cDaukAVZgxJGCNx2rUYCHYZ+XzqT4csvfdQbK5REJOPpTVQCNLeXpu3w7UieYbKSaI5eHBDlmVuVj1O2KSpHbso8BQCN1K5x/vanp9gsGkBEyj5Eb0qJLrRYJ1E9u/I5PTqD/AGpUjhY1M9XiFB/DSKAdBitlJ7/rWd+mM1VYtHPk2qsvbnw5+8dAj1e3TNxpxy/L1MRO/wBDvVnvlTkZPw9K4zxRXEEkNyitFKCjIwyGU7EGipEPHMGn3d4JGtrWSUIAWKDOKZtG8blHUqw6qRvVk3uj3PA3GklhKG9xuiTBKTsy58v4jpU5f6Fpmtxg3VsomH/Ui8rVbXIL0U7FyB18dW5OpxsTRtoV3oGoXVtZJaLbNKWiY92BBG59a5cT8He523jacrERg86E5YjPWhbRyY9XtDvtMoP4nFK9EoIde4E1Kw5pbMC8th0aP7wHxFCToyMVZSGB3BG4NW5pepXNlK8MzOQrkA5ztT/U9K0fWo/+Mtk8Q4+1jHK+aLimBOyrOGtfu9EuleJmMJYF07Yq5orm01rTEdSrJImVNA93wDp65MF3MAOqnBzT/T3Ol20FlAWkcZCrnJJ2wKitdhqywfZ1ZvaWt8CuCJwmT3wM/wBaLsMeh3O2Kb6Bpb2GkwQzZNwfPMf9R6/TpTq/k9xsbm7YZW3heU/9qk/0oNitNs89+1PUW1nii9KNmG0cQR4PQKDk/UmgMjPN3+fapxg9zbXNzIT4jMWB9T1P9Khj5kyDgHt/eli7Rqzw4pI4FcMABTlQuCSeYfEbmtY1XBJyduvetWYq78pGTtkU8dMzidgBkZ2JAx3o34Fs1hsWvHQc8zeX5D/NAsaGQogzknFWrZwLZWFtAowI0A/Hv+dGO9kJVbaO7g5WXLDvQ9q2kiM8yNy/AjtU7YXPhN5zyp9KeXtvDf2njwsGjYEBh0J6U712wU0BFjG0nJbxPzc2FAHcmlRZwBw/7xxVH5CIrZvEfbbbpSquUtlnIuxFPYj6V0YFhgVgdD0pABchQc1UIakMcjO4G1ZUdjgkdfhW2SegGPWtSASGwahCk/2iLrkuNEijK84Esh9eq4/Og3Q+MV50iu8o383Ymif27xCXii2YrzLFYBipONuYgVT4IHyp46JVl4wXcd1EcnmJxgmgzi/h+OI/vS0XlljYSSRjowBzkVFcMavdq/hNISmMLtnoaN/efGt2SROdCuGGKtpNAYxuSjyCdMBZAHxn1ApyJikYfm8o671ymWP3W3yhC45QAOwzURe3bu0aLhQTgt/CRU6ClZtqetsD4UDjLbKebeir2baJJqXFcM86Zt9NhDsW7yN0H5E1XOk2dx++4hLESTIRkg4C9/0r0J7NYBBpk5Iy8sgck9SMYH6VVN6HUdMMCgznFDntCuYrLgvWJJH5A1syA56ltgPzolJPwqr/AG8XJj0PTLUnCXF2Qwz1wpI/M1XdImNJySKfSQC25l3DbMpOxON/xpjFpcDRlyWLHZgOxz+ld7YpHH4cwKlX8y5wQf8AeKd2qryyIxIZwGUYzgHrv8qp5tHY9CyNWQwsJHDiJ8dAo3w341GzJySSK4KkdvjRIoCOGYjGMDHp0rXVbROV3VB40gwwbtTrK1pmfN4ka/UitAg941izhYbGQE59BvVgatq1rpyA3DczknCKMsTVfWFtdx3UbWhYTZwpQZOfhRtYcC3dy6tqcscXlJaWWcfaE9Bj4VdHKqoyfjz7kDuoarqOq8yIhhhJwqqf1NW/7KJ1vtAtrC5t1ZdPaSOckDzBt0Hr6/Sg3TOFLLT9QmNxqtk0bjMcCsXfI36Y6daNOBI4NJ1QpaOGgvwQ2xAMik42O/c1TPLUt9Gj8ZPC2u0WFYWUFllbK2hgRj5mUbn50q3SWISHPMGH3h2pVaznWPg8eDuAKWCXyD5cVgKrAggbitwoHfAxgCgE0TmUHnIJJ2x6Vtjr6ZrSSRIkLbn5b1rNcrHC8kmURFLsT2AGSaASlfbVp019xFEunjxZTbKkqlsco5jjf61VQ0G/XUBZNCvik4I5hjpn+lWRxTfS6peXV4lz7v4zlmkwCY4wNh9AKEeFbYzX11qEbSGJAY4mc5JLbE/PH61LfwaPWnS+SO0ALd6jbQfatJKwWKG2wmWPYselWhpPCmuXumudO097SZGHK19chllXO42Gx+NBk+gTWempPbqRKh5gY/vIc7fGrG9m3tGjnuE0bX2WC7c4imPlVz6HPQ0OTb7LcuH1w6Bu90jibT7TwLzRW8pOGilVwRn8Ki7WaMssTW1wsg2YNCfKaujiq4jjJJ22waC4iJBzr3Y0mXyODpFnjeJDLHlMh9F0x7y5jkZGREG5YY2qzeG3VLxoU2Tw9sfCoSyt1itmJ6kZp3oDmC9Er55SOU4/hz0NV+1yask8cIwkoho78uFAznaqn9vhEttpELDJDyvjPXy1ZfvJQnPrjffNVZ7dC0lrpN4nNiOSRGPoSNq0S6MWBr2Kypp4XmHMpBmRfPv98Y+9XS1utxJkg7ZAHTtTe4j50M0OQijcZwV/xSgeNpFP8Q3ceoqhnWi+MqJQq0JNy6EqG5U/1H/FOmh8axd3yWJGCWGR601uZJS0Bd/sXXETY7D0pzbhGt+UkHfPh56VW+i6ndnDSYWa/RRcNGG8uV2P1o9sdCHvNtc/vK3to7cbGdg3Mx+ZoWstKWd0muBycmcLG2Mj0o74Rgsry0W1ktopYIpSy82+Wxjc9xTRfJ0DM3wtDG9tLWO9t9cmvNNtprSZV94gYssiHIwy4qTuGhMgubWRy6MJFHIVGM9qItX4X0jVbCW0e0iiV02aPblPY0Hw6rLpiJofFatBNCOS2vOXyToOmT2NNlg3Ez4cyUtfJYFnPNcW6SxtlJFz0zv3pVF8MX3gYt2k+wdso43FKrcWSMo7ObnwuORpBgysQxyF7/I1uEJUAkMPia6BAQc96xykHfGO9MVHNm5G5FA83pQb7TOIYNO0aazjnVbibAYFscqd9/iKJ9d1SDQ9Ln1C65vDhXOFGTnsKoebTNR4u1Nr/UA4ilfnSAdAD0yflSzkkX4cTm7Bu4urrXp/dLUcttnzvjBcZ70a6VpJsdFhtASBzmUg9cnA6/hUhbaVDpluIreEZHU461qySs3R/lRi40bscHGQo1/4iMk436UQcU+z2w4q0QXNiEttVjXMUqDlD/Bv7+tD6QuZFfmO21H/AA/eSJaHbIA3+FUY2ubLvNg3jjRVvDd9rF8s2j607i60w8n2n3uXoMnvjHX40VaVbF+UOPIuWOe9a8SW/Nr0Oo26gyMPAuAB/wAyMkEH5g/rTPULy6Wxg0+xXw7u55i8h38CIEgt8/T41XJKU7FhKUcaiObvWJbm9GnaYglnPXfCxD+Zj8PSpe3njt1hs7ZjKzOPFl/mb4fCoPSbf3ayNpaAQwnd5X+/J6lj3qR02OMXUSRc2FcHmcbmk/0Ccf0Yb+GfLkAED161FcVaFHr2iT6fM6xiUZjcrko4+63+/WiLwgwIUnrvmt/DU7kDY+UGujZxladnkvWbC80XUJrW6jaKaMlWU77f1HxqMzzMjKSDnAr05xzwVa8U2OfDWK/iH2EwH5H1Fectd0K+0W7ltr6FoZomwUbuM7EHuKrap2bVm5IeaVINRsZbF9riAF4iD9RTnSAji4LPyAphAxqNW2utNlXU7aGU28TqOcjyk4yVJqYSyjkvZEQhI2UTw5O26829VSjbNeLLcaZvd3QtVWw09jJcSjDSE7rVgcJRmzgggi7KPr3/ADqveG7Nru/e9mxkMQPQmrI0ArHOvOaSKSnRonvFZYljaF7bxWGGIqP1PT4r+3e2vYEmjI6OuR/iiC0INqnKc7VHz+KHYsuN+la3TOPCbUiuzw3e6NP42hXZ93zzNZXBypB/lPalRxNArDPLjNKsji4ukbfby20On4jtFGySklcqAvWuScSQyAkW8mB1oMub6OLdwwAGD5T1zXWJmupIxBIuWI8ynsfhWqVKNo5iTbJfVL5NUuCsqFoIxtH2yR1PrXAP4aBYYljjUYGBTY3CxRywW4xvs2M5IznNMvFuQOZp2YdSK5+SWzr+PjtUjvPJcAkLCCD3K1HXK3AJDJg98DFOOe8uJTyQSNEO+DincMLoQJfEVD1zk1Fkk9I1OKxkTaQSSuqGJuu/yqwbRLO00qSTZCEJbmOD0prZ2cSqsls6ySYyQwwBih/iK5HhG7LLK/NgIrbIfUjvWiNQRgyzeeSSGtjctd6lIXQhAOYD+UVBcS6uumW8lwiA3d2xS3j+Gep+A/U1LcOnHvM8zZLDL5NQOvcCcX63xCupWcVvHbRlVtRLLjlUYIOMdzSQhbDnyKEqQRMkjNloyoGAObYKKl9AsJbq5BhGYlP2kh6fIVOWvDccpWbVGMr4H2SnyAip+KKONAsSKqjsoxTww8XZly+S56RnkUDYYrPL6daR64NbYrQZTUgH/FQvEXDGk8Q2ot9VtRMFOVcbOPketTew+BrUbbk7etQgP6xwppt9wxPoUVskNs8eEVBurDcHPrmqEls5zpaxliJYla3cdMFW5evyNemmLZ8vQHeqL43gjseP76yVeWC+gFwF7B8HJ/EiknpWjV4kv3pjbSYYrSMQxkeRRsO49aJNPCxlGBx67UANqErvGsTASRnr6AdvxFFGi6iJ4o2ZgcHDL/KR/SsslbuzsL+dFp6PqJ92EUcbO/anMkepTZI8FPnvQxpWoSRhSjADrnNFlhetJDzYLDuSa0xkmuzkZYOMrSGcmmagy5M8efgKVP5NSjUkZApUsnC+yR91dAFc+H/EMg9c0ytL2CDUbgrGq+Hb8zEd2JAx+dProJhuZ8jvgd6gL+Fra4llLIrTxD7wJ/EDvWifRnxbZK2ctuqlpXIdySN6dwwNdz8qSBFbYYO9VpcxS5OdbKEDI+yP964xXmuupjsdZRxnow5SaxfjpujprPxVovmx0i4t4eb3kqOXOOuagtZ1KK1wDIXYP/vNVVccU8YWViYF1VFgC+bfP5nemumcRX8kxS+eCQkZ52kxj0qzLCUY1EXx5RlkvKyxb7XrmS3METYVnOWXsO1DM+oM8csZ5Uu7cFiD/wBRfrvXOOS+m8wubCJQN2ecY+ldhpekSsl5qN6Ly6jXlMdu3Kj77ZNZEpy7N05YYL9CR4duRcWks+QsBHKM9HbH9KtbQLgPolnIxP3AuSfSqcvNYtI1WJmhtoVPIqr91RVq6XfWEenW8cFzFIiIOUhxhs961YlRyvLkpBCXAHzrOe2RnvUa18Ayh3U5OAV7Vza+hWQ880YbPdq0GIlDJjYn51sHz0GaiUvYJ38lyhwdwWrVtShV2xOCSemcYo0QlnbA3xmsllI2Ow61FrcozFlwwO+ebNbLdE8uxGxOe1AA/VxsWbOTsKpL21ObfjKynQDn9wIH4N/mrh97RQzlR0GKrH2v6e882m6nCFaWNWQehOc4I+IBoTVqi7BKpplVQy+I5dGweo9OtT+nT3EV0ksBwwIzk+Vt/wBKG763eJvEjUiNunbHfFSlhPDCivNJ4vKDyjm8udtjWfJE7uOV9h/Z6lCFRpy0Iycqw2J+BqdOuyLbhUfwkPQDqaAbXUmumiS6wUO/KcYFTPhpgFHb9aqWNtUmBuClUkSo1Q+KOd3O/c0qjEjXnBklA33yKVZ3jafZ0U8NdBBesCrAjOTnGfyqv+LNW1C3fkMnNCmQgx5gP7VYN1GjA9Qc5oY12wW4tuXwsns2O3zrtyVnj8bplW3OttLJzPFnPqxOK1Grrlj4KqSeoJzUze8LPJ57ZOQEE8pqKHDd8GA8Mk5xsKr70M7Oc2owyswYMB+Jzim0kkLIOQ8rA55mwRj/AGBUgnC97IwTlCkZySdhT604Lu5fNIeVfTBp4xbA5SB5nSJcI6tkA9MkH51KaFb6tqNysdkGbzZ8R/urii7S+BbcSKZgZG6YxtRlpekx2qcsCBAOwGM1OAryOiK0HQrHSZFm1IHVrlwVxKn2aAgZwp71JzWGnTK0kNitvzDymJiCv509WJi7Odj2pcuSS246DtioopA5NvYzk96WJUiu5sHbHXpWiG6giBYiRx/EwOak9ioLAADuOtaSP4cLczBj2JqUg8mM/fpUlBe225eo7msvcJJMnmKlhnB3xWYZwGKOGAIJJNNZGjWQsXCr+dLQSRjllikzFN4ffZutOrHXbiIeJM6yKCSRmh5ZPEB8MHYjzEVmYXJUjKGNtmGNzRoiiG9prEN6eRHKvy5APQ1vfwRanYy2dyQ0bgFT3Vux+tAac9pH4isecbBv9Jrol65lXNzJFjAznrSPsPFraBnW9Jn066kjkTlJU+cjKyL6j40MXdnJZlDbkyIVyy/y1aN/qD6lZizuZVkhjPMrcvmz86F7yxltZGYxs0fTmXr+NVyRsx52tMHbe8DWxIlVZSc4bbG+4qf0jV2jUJM2d8KD3FNDpNrdZlIKAr5j0wP71zbSoUJaK7aPkA5cjO9VuNbRrWaLVMMba/tnYGQpkAkgnrSoPSxu5JBGl1Fk7ZbYUqjURbyfEi+Lm/0spIsto7BmBOBUPeJZlgbWJ40YbqzZBpUq2xRxGRfuy3GWSNCg2zitH0ZY9lAJY7bdKVKnpETZ0/dVt02Z16+tbi2hbywqMHc57GlSofJLOsUIj5sAE9dq6rzHPLkDvSpUUBHLK5bC5xjzCuZdZGVMZxuTilSoDPo4S8itmTKYGNu9M3u4kIjjDOx3XFKlSN7HiZNpeS7s6x5xsBuB8a3SyijBPhEsehY53pUqLRGzLwPJlFjIwR5egrR4CN88oz2NKlStjM4yxsjkMCR22prPEWwQoAH1pUqDD8DOVFVsAlSRTYzSxSRxyTEhicBuhpUqrbtli2R8tyUCkhXXLZweUEZrk18uV8S2wCSCx/pSpVKVhOltqVncOA5TCn+E9N6VKlS0iNu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1382" name="AutoShape 11" descr="data:image/jpeg;base64,/9j/4AAQSkZJRgABAQAAAQABAAD/2wCEAAkGBhQSERUUExQVFBUVGBgZFRcXGBgUFhcWFxgXGBcVGBgXHCYeGBkjGRcXHy8gIycpLCwsFx4xNTAqNScrLCkBCQoKDgwOGA8PGiwkHx0sKSkpKSwpLCwpKSkpKSkpLCkpLCwsKSksLCkpKSksLCwpKSwpLCksKSwsLCksKSwsLP/AABEIAMgAyAMBIgACEQEDEQH/xAAbAAABBQEBAAAAAAAAAAAAAAACAAEDBAUGB//EAD4QAAECBAQDBQYFAwQCAwEAAAECEQADITESQVFhBHGBBSKRobEGEzLB0fAUQlJi4RVy8RYjM4KSokNjsiT/xAAaAQACAwEBAAAAAAAAAAAAAAACAwABBAUG/8QALBEAAgEDBAICAQMEAwAAAAAAAAECAwQREiExQQVRExQiBkJhcYGRsRYyM//aAAwDAQACEQMRAD8A7EKggqGEOBEKHBh3hoeIQQME8CIKIQcEw4VDCHiEHxQnhNDtELFignhgIdohBPDvDNDiIQUOOsNBNEIIGHhgIeKIJ4F4KGMQgJMM8ORDNEICYEmDIgTEIREwodUKIQjww7RS43tVMtQTdRD1oAMupiuvtZVGatgA78i94TOvCOw2FCct0a8NGOjtFRZ1Hew5t5+ETy+MUQHUalqVe1LXF3EK+3H0xv1ZezSgmiiJhO71DHXK+UBQu7jqWq2nhFfbXoL6r9mlDvyjMUkGoblyo3KEHBpTrygft/wX9X+TTxbjxgiprxnhW3yziRJ086+PSJ9p+i/rL2WxOT+oeMMeJSGdV9ib8hFcywduRiNUrfz5Fop3UvRato+y4OJSc6atSJDMGvkYy/dVdyDmRToRY9YklYhk+4dCs3pY+UD9moF9aBoJnpOflEjbjxYxn/iE5jCcnpWg5HxidKU8vVm0i1cTKdvAtKHSGiKWtjQ9Gd9olTOB0O4p5EtD43CfIiVu+hQ0GA9q+UND4yUuBEouPILQJESGGaCBI2gVCJSIEiIQhUIUGRDxWSHKe0fDETArJQ6umhDfOKknjGDEbRe9oJbzQ/6A3iX84yVJa8cqt/6M69DemjUGEkFtNum9oeWpiOtc7EXFNNIy5fEFJoYtyuKBv6afSFJjGjWQsEVarWtvbKLXvnsXyvnsdWjDTMLEuKOAXbpo3jFqXxZfR9KhtznQc4mSsGmlQetKt6fPpCBYfxvbxyiuic4+7dX1g/eVDH525jxi8lYJFAbD+Gy2peDBvSmo0/hoBSw1T9894dOn839YsgctRHlv/gwQnfqYU0am72gDMtpbL5whN+eYfptFZJglKAch6dHhvc1z8fSARPaj/wCenzg0zxZ2a1DEyiYYJR4ZOHFNQeZNYASgPhpoBUf+J8aeUTS5wIJxch9Pu5hLW9cQrt5bH1aKyi8MixKG42f0J5ZwaZ9eujF+RyhEvmLjlu2hsIhXNLFxXQijqPdFRkMrxMomktpnnfqnXUteJ08XkXbx8NIy8NaEoLsCCQ6Uh1lrGozFHgk8WoAEsxAOhDmmIVABOlDtF/Jgr48m0kg/x9DDFMZ6J1vPL/B2iUcVpfneHRunHncTO2UuCyRAwKOL/UHy69IMKBseh+WpjVC6hLYyztpx3AIhQShCjQZjkPa/tD3fugAD8ajkcNEs+VXMZ0jikzBTqDccxGx7Xy0mSl0urEyD+kAOrm7CkcWZVXFGa1DT7HgYKVrGtHPDM6vp29TS91/o3VydOkQH78v5inI7TUkgK748Fc9DF9CkzKpPPUcxHKrW06XJ27e8p1l+L3Hl8SR9/WLvD8RionWxOfU/bxnrlkFzYOHhkcThIYA0qeuukZ84NeDaQSCO6dtH02iRC3sVAnIjPQ1brFaTNcAps7gGtr2vcRO1Dnds63HlCnUDVMOXxChY0+66QQnk7GlvWGUwPNvMt9YZafmH8COdPSAdRhqCD96fC33qPpDqJ9f8vvSAlrceL/z0DwaVW+WzM2r1rAOTDUUJ75jKz3Dht3h0qbDW1M9iOVvWGSl97+hpztAkuBch0t1LeDxWS8IMTaNqoeI+HnEmPOzkWs7mp6t4xXJodWfQpIp428YIl3Gh6lxbyMU8k2LAmX0OuVKvqHgpU3M/lcqr+ZKTgc5OHD/tDxFc82b/ALC3n6wUo9452v8AmYgEdXgo5yDJLBKZZb9wASMmmLLqH7VEZikGpi9mKiFBry00KW/KS70oWgArm46u74gd0uN4ZU5IRqkJfcykux5gtDhWA5C8IIJPdOGu1vpEnvKV+xECVnHMD1ceJQkOPKEtYZxn9L+cLeRmUWzN2PTm8MJnjl8iIrib5b3Hz/zB+9FB4WoGBIrFblZRqJmYvAHxpCipwE11ECwQH6kEQo7tnqdPc4d2kqmxg+18wpkIIY/7gffuqYPlHLuFDEn7/aekdF7ccWU8OlIb/cXVw5ZDKpoXID6GOMlziO+hq3SbE6HeNUKzhLHRcvH/AGaCktpLOP5J5iNsrdddIjEwpUCkkF8tybj7o0WZPEpmUsoXBva41EV5iSHLd37NRG9ONSJ5ucKlvPEtmjR4TtML7qhhOuR5aQU5LElqBJproOcY4l5vQ16DRs6ecX+EnYkFK7gEPmUqFG3THHvLNQWuB3vH+QdT8KnPs3ZCmSCLUB/dheoGrN4RbMwC9goh6UAYvyqB1jC4Ti8CAScIST3iWCU90EF7gmr6iD/1FJCfjl8wsVLhiM7Rx/ryb2R3XcRXLNv3jAA/mc6XURlTIC8JUxjU0AL7VZzHNz/aiUaBb3AZKlfpLgN+0wP+q0u6UrVV6IUHGQJOoGsNVnUfCEu9pLmSOmC2JyLubgguARprA+/7uycLgF87jYVjlU+0KmLSZii2eFIdwXqdqw8vtacQ3umcKusVv+lP228Oj46s+hMvJ0I8yR1AngCtwSDb8pSx8C2tBDpmjvDcMMgAx87xyw7Q4hQtLDgfqVQVGYdqc+jQH4niCfjQH/Sl3auZhy8TWfRml5q3j+469c4BRrQDMZgkgPY18CraARNYAH9NeoZ6Z1jlT703nLa9AkCtstXh08KTQzJp17xAfZm2hy8NU7aES8/QXGTrZnE0YXBFw9rk8mPjAzu1UD4lJS73IzLh3/tB6xyyuFTUnGTX4lKL1zqxyi1w/DI+HCkYnS7a51qH558odHwzW7Znl+oIcRiacz2mlXxOSx7oUplPqB+fPnFab7TiiUypyu8GAQzkg40jEaBs7c4nVJTUlgDhUdpaBQlsiWZQ/VtCVKZ3DKDvoJs7upSr9uiqesOj4yn2In5ip0ilJ9olVIlLUSVOO6liwGByXoALi77Q/wDqGcaJlITriWVXOiU8heC4mSApBS9SqXuVS2wv+4pLbhA0iKWgFmqKgfRsv4jVDxdDlowVvN3K2Qj2lxRLY5acqIJbkVGpvlE/CcTNcFc1awLpZCQdu6KdYSOHewPlzp8uUFJRiJG1AKmoJds/nGpWNCPEUYJeUup/uZ3HZHHpmocMDmAw8QM6iFGP7ITHp+1Z80+Orw8c25goTwjvWc3WpKU+TP8AbDhcclJD4kqLaMR3h5AxwikFJcddDHpPaqHQNAa9Q0cn2l2ZV0jmNeUc+pPE8M9HYV1GOiRz6pQuKNWhLg69LRZkdqD4JmZooWyorQnWIZqCC9j9MiIqzZT89PnuIZTqOD2NlzaUrmOmf9ma3Ep92p7jMbNcb3ipNkuH69GuPukR8BxeE+7XVFn/AEKNuaa2yi5gwFIvSov+YhuTHyjrUakaqPD3tnUs6mHxymV09moIZXepR3UUkE6m31if8Ci7C3yNHFxeD4RFGeuKh3oLHR6xMlJAcM4dTcqhmzfLPpGyMYpcHJnOo3uyNEl2LgGupcgX10N/GCTLcaOA7V5Ea1vzgmYkAM9QLUa41Z2gBMevI5cn8YYkhLcuyZA1YOC+lRUjaFh+ubDfUfzAImN8qaA0FL28IlQGAyc0NLW1u+cFsgPyYQT9nQByPFvODl5XO1cyAWOn8wCk2axCs6MGD7UiSQXYgirHpW27i+8C5IJU5CA0rRhW7AdDTPYQQTV22rs1Tetb84GUqgL1Yf8AsCLHqfKJVUFMqPXV876QDqJDY2030MUu77hn2fR3uIdSaPd8DNZ3SOhYpP8AiEriZaQHUkPqQNjc3cW5xTV2vJF5iCxxKAViZId001JpzIhfzxXZoVhVlxF/4NT3xISxu+CtglQCpRGYUcJHWHVOchgT3XAclx3veIf9gbzzJjF/rsvL3imvhQW95f3gdqlhyEQTPaFdVJkEYlA95di5BoAe5i8SYS7mC7OhDw91PiLNsMTLBs5INiZYlhKFn9wxCvMQpSQqpJALkHNJOPvNnl4xzqO2p1T7uW7YbqolwW5uxJzYDKGV2tPNvdoJqWQ50FVEsID7sEaf+N3U3ujqZU3Ngk9x9lMrqznw3i1IUKnZxcFjUVZgLtHGfj+IJB961j3UIHLLaLfZfEzDMHvJqyGJGLvANkUsyg9wQzQuV/H0aofpWu920j0L2SlErxgHCZZqbYlqRQaFkkt1zhRt9i9p+/khbBJSShSR8IUlvhGSSCCOe0KM1SfyPUVC3drmk+Uzk+I4qlnrECgCKW9ISrGIkKauTd6MFZbjIT0vBmdpdmYu8m/rHP8AESPEU3EdtNQ9RURldpdm4qj4oTCpp2Z2re5x+MjllJxFjQnahLeVIu8LPKkpr3kd1Q/bdB6UD5MIg4zhCDZiGpvFUTTUOUlj3htV3jbSqOD1Ide2sbulof8AZmtLSwISbZixzfpcb9YlM0kMe6HDuwTQEOchk0c/MkrL41q/8i1dQNvWCHZqbM/ns1cxG77jXCOJD9OSl/2kbau1ZKS5mIu9FAnuhkigNWFTvFX+sSaf7gJYVSlTPybWnKKqOBDn7YW+2hDhGZg9dPAeULd5M1x/TdHtssf1lDulMwn8rAJart3j18YSe3Fgg+6AIHdOOwJL2Tq8RmS22pyd6g5xLLkctMvCFyuqj7N1LwFpDrICu0pxsEJqMiS9WAJNKE5QjxU4pb3lNkpFHDterxMlA5ZtuCPqIMhxsQ/0ypR+dIU60/Zuh4u1j+xEB94Q5mrporDRzcAXvWIVcOD8RJ/uJNg+Zi/hd6X+yP43eAWC3JjV7nfO3pAa5GuFrQhxFf4Kkvg0WZI6C9c4vSOGSA7BmClMz9w5aucL8jAOfEkHqxc7ggecWAok0uxI0fEC3LumA1M0OEEtkSGUATUAu5LUCl0CxqkJcbQxSkhYYMUkN+kYCUjkSkGGGwcMW1wqJxp5k20HOAnUSrNxgA/U6VJl+GK+eEmKyA2kVJYoGzb0B9T5wgR97kN0+sWEpejH9NgKCniYdPCknX+CMmv9IpySHKokt2RAODsz6OaMwiWSkggbsQ3xeNK2i9w3ZCyThSt7EtTUGsb3Yfsq60mcSlIBYAgKDgAF7UhUq0F2Knd04LOToPYNP/8APMP6py20ZKUJp1eFG1wPAIkyxLlghCXZy5JVUknMk/KFG+GNKPE3VT5K0p+2cLxSsKSWfYRE1HDMbQXaS3llrgg+cUeD4sWydiM0nXkYXUjncH6+unrjyi3Lm4S2Xi28SrQ9orqTClzMJ/bppqf4jFOIulUxsyr2hwIUKUP3SOcncAy68q1e8dmsZioilxXBBQqHtzfaBhNxeOjr0Lhx2fByAn0DitXIuGNTuajS8WPe3fqw512q8X/9Mzio0SQ7OS2lGrt4RPL9lZr95ctNdCpyK5tWNDrQ9nTVzFdmROXXYtoGLesGATS+ujXZhyvHRSvZVFMS1nlhSHEXZXsvJAAIx2qSo3P30hTuY9Au8iuDkUlr+dLEZ8ocHIEHOmutHrHeSexZQIZCRX9IrlQxaRwiQKABtmhf2c9C3fekefpkqUaJWbUAV1yizL7MmqtKVSmQtHe/hxl6C8SCWK7jz16wLuJegHfS6ODR7Pzy3+23NQd8nbOvnFiX7JzT+kcyS7afd47VLX5EffWCtvU+gBgHXmB92p7OV4f2LP5l02D6amL0v2QRTvLLXAUwV+lt8RA0qY3wryL2uNYHiFjCThJAQTTNg4A3cGA+Sb7Fyu6j7Mb/AEdKbD31HCljiLkkus/3AXEOr2R4Z8QQSAFrDKVWWO6AK1D3H7o21zg6g+7j94/5RyArC990OIbMqmBQ5kjEOcHmXsS68/Zl8L7OSZalICAQ9CTidKhiTUxoyuCSLADKzWv6QMuZ38v+OW+x77t5RMZ9H3+zfKEtNsjqyY4kVYfYrWJvy6eDXtFczQH6geDjzghOLfeoc+DxWgDWasma/UA02LGFEfAyyA5BAaj3qXhR3LVP41k59XeWxwXGIdPnGLgwqxCr3Go+sbs1bAmMyZU5dKQRrt6mn+hY4bigQAS4Njrsd4lWhoyAML/pzGgyI3i7wvFMwJcZK+sKnDtA3Frn84FiXPw0NvSLCwwfK/zp0iutFdsofh1N3cjbKt2jJKJmpVMPDNeVhKK6ANnTTSuE9DBBfka5kB+70DkAxS4bigbOK62AcMebu+0WUzmdVWfCKVKWZ284Q4mzUWEsS1M9qRJifm5prb5esVipg5+x+Wp2iuvjpYLFaal7gkcmrd/KK0FOZoe8AY6YcQ0qQSNn9IRnYQTpQ10Z/lGV/U0tQrVcslCs86iz5bwX45Z+GSsvdylF6WcnptBaQXViuzZCgSE6EHoam3Iw0ucMIqxNX8fkxjJ/ETi3dlpoWJKl5XagbbeJEy5p+KYACxZKEhsqO+VYmkW7iKNJS6DUepNen1h5qqFzlQ2q9RppGX+Bo5mTFPWqyM2ajM4zyiX+kywoOgKtU97M6+FLxWgB3K9Fqb2hLDPMQLD4gzCxYHo8AvtNBDpxKJdsKVKoW1AZ2PjD8PwyR8IA3FKG1Rk+e8TJUA3U/wAecFoAdy2Vf6gquGTMo1FYU92xTc0BtTeBnTeIYtLlgDG+JalkjdmzN40feByMgkL3LEgMdbOIPGxrqxe1TiUf7VHu7GD+MD55GXh4gEB5QehUEqNUpHdYqp3bcjEp4Waae9I2QlI0zIPOLUyZ3QdFJPV+8k5EpFN6QZWz7OPT+Yr4wXVk+yh/TSbzZp/7kC+2cT8JwCUKBdROTqKvU/bRZVTfazuYZ666bg1itAGqRtS+KxFjUsSOl/SFGfwC3WnRlfP6wo6VDOkZDLRxs9VOcUlpi1PFIrmsWPhLDIFB4rk4Xf4fTflFsiIpiXizfRqY2fBa4ec/dUeR+USkHkRnn95RlpU1DZ/DTpF3hZznCo1HwnM7c7wmcO0Z7q2x+cCwhMyrFIJA/K5q5Dv9IJfBqoVzZjAV72AOL2bRusScKXULfpDHTntXeLCy4D6DPUNQ6VeM2k5znJ9ldHZyAzgmv5iS23ezaLUrhkpZgAGBoGqaH5GB94MxW37hXLW2JsomM69QzhjegYWYNyiYKxJhpRQDboCCxy0q0ShnFKYSaNWtQ33lFCd2nLS5UpKW1UBnUgE9IhX7RScluS5GFKl7E90HTLeLUA1Rm+jVlrDZ3DsXDswtkz+EHiFDzHl5f5jIHbTsESpynb8mEFhfvkVbxrEau0p9xIIGbzEJBdncB2/mDVN+hys6r6NsHxsfG17fxCC87P6ufm0Y/wCI4g1wSU3Ida1f/lItTPSAT+IJrNljTDLemfxKqb+EX8ch8fH1X0beKhzbZ33hyu4f+XUzxgiVMznrJArhCEWq/wAL1PpBDhiSB76fqHW1HDml29OUF8Mhy8XUfLN5UwhQpZIAOhLs/MC2bxWm9ryUDvzJaQBmpIOGmJJF6Fj4RkK7Gkk4lJx1KyVFSzhFEkuaio5GJ5fZyEfChCVBk0SPiVUg7ZA7iCVFjI+MXbJp3tHK+EFasRBUUy1qT3S4US11MKbRJ/qEG0ucaUODCC5/coZ5xSUkBRSHIFE0/IsOhO9XHQQwXpnUaG+1rRfwo1x8XS9lxXbcxqSeRWsAUbJAJ/xDJ7RnFv8AiS7igUrOhcqZn9YrA9HHmKH5Q+Imj3Jd7eHSL+KI+Pj6EejteyygoBAAWB3ta5h8j5QoyvZ3iHmN/wDV6KT9TCh6SSOFdU1SqOKOUnLq0RRNPk15xCRChIKoAiDJhiIgyEsEE2U4iKTMcsSxFjyb0iyRFefKguTo0pprSy5J42b+VAOpKsINqsQwgpnET1BsEtIGZXiD/wBqEvYHSKkicbs59Waw1Icb2i177SwZwbMSXY/9s9GivjQ6NlSe+BlSpxLrnMHchCEh87qxF4dPBIsorXR++tTkJL0FAQ1WaBCnet2FGcFqnww+NYb3tiaOx5Ufl/FDBqCRqhb048IsSpEtApLQAkVZIINnJo/0iyZ9wK1tbuvbc38TFFK/mKAM7gFWgY16wKZtA2Jrs4IYAMHFbxeB6gi9+MBarO5exaj105avDfjNaOU52epAplU5WaKJVtQ1G5PxHlr9mGMw65Xqz/ds4gxRRdE0mvnlnbnTP0he99Ac6O7H/wBTFNRr42D1ZiRoYL34FHSCKVIT8NcNdomxeyLmJ+Yc5bM9L1vvDpW5Sx1AysCPsRSRNc911EUDAqzuSAQDy0i7w/CzFWlTGH6mTUhn7x0JekQCVSCW7LIXX7DEANL5KZ4b3grpXWochfgwY8oNHZc5VxLQTd1lZpY91IrleJf6FMJczQKv3ZYzFnUTSKyY5XFNdmcousUFESjqHAUQ+4FYdFa1OZo7gG+saXD+zAD4ps1ZNySlJythTZgA2wi1L9n5WaSo27ylKpozxRX3oJYRgrmBqnLMtkaVtTaJJJcjAFKLUYKNCR+Zmq5HIR0/D9lS0/ChKeSQD4s8XEcOM/OIKl5H0it2HwGAmYqhYpCeZBxOKZQovgQoI5Nao6ktTOPncP3oH8HF6ci0JAgWhOdjNV2dEK+zjG2EQvdxWCsnNTuGUMorKjrvdA5RGvgEG6QYvA6FXByCpWjGtrO+u1BEs2ZgwuQLXKRZ7mjVbwGgjp/6PJN5aTzeJJfZElNUykA64Q/jF7nRp3qjHGDjRxKahJx5sO8S9vhDUi1L4eYqyJhDu+FVdu8wHT5x2SJbfbQQlwQTv30jkEdlcQqvuyn+5aEsHcWfO/8AMWk+z000JlBOY7yiT0YWjpgmHCYgp3tRnPy/ZlX5pvRMsAZaktaLMr2YQLrmKo3xYRn+kDWNkJggmJgW7qo+zLl+zsgf/G/9xUr1MWpHZUpHwy5Y5ISPlFwCCCYrAp1ZPlkYRBBESBMFhi8AOQATBCXBiCEUA5DJlwYlwhDxCtQ4EPDQorIOoOFAvCi8gNnPzTAiFCiMkSQQ7QoUCUxwIKFCgkUOEwYEKFFjkEEw4TChRCwgIcCGhRCZCaH8YUKIVqYQfSCAMKFEByEEwQTChRCgwIICFCiEGaChoUCCPChoUUQJoaFCgk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1383" name="AutoShape 13" descr="data:image/jpeg;base64,/9j/4AAQSkZJRgABAQAAAQABAAD/2wCEAAkGBhQSERUUExQVFBUVGBgZFRcXGBgUFhcWFxgXGBcVGBgXHCYeGBkjGRcXHy8gIycpLCwsFx4xNTAqNScrLCkBCQoKDgwOGA8PGiwkHx0sKSkpKSwpLCwpKSkpKSkpLCkpLCwsKSksLCkpKSksLCwpKSwpLCksKSwsLCksKSwsLP/AABEIAMgAyAMBIgACEQEDEQH/xAAbAAABBQEBAAAAAAAAAAAAAAACAAEDBAUGB//EAD4QAAECBAQDBQYFAwQCAwEAAAECEQADITESQVFhBHGBBSKRobEGEzLB0fAUQlJi4RVy8RYjM4KSokNjsiT/xAAaAQACAwEBAAAAAAAAAAAAAAACAwABBAUG/8QALBEAAgEDBAICAQMEAwAAAAAAAAECAwQREiExQQVRExQiBkJhcYGRsRYyM//aAAwDAQACEQMRAD8A7EKggqGEOBEKHBh3hoeIQQME8CIKIQcEw4VDCHiEHxQnhNDtELFignhgIdohBPDvDNDiIQUOOsNBNEIIGHhgIeKIJ4F4KGMQgJMM8ORDNEICYEmDIgTEIREwodUKIQjww7RS43tVMtQTdRD1oAMupiuvtZVGatgA78i94TOvCOw2FCct0a8NGOjtFRZ1Hew5t5+ETy+MUQHUalqVe1LXF3EK+3H0xv1ZezSgmiiJhO71DHXK+UBQu7jqWq2nhFfbXoL6r9mlDvyjMUkGoblyo3KEHBpTrygft/wX9X+TTxbjxgiprxnhW3yziRJ086+PSJ9p+i/rL2WxOT+oeMMeJSGdV9ib8hFcywduRiNUrfz5Fop3UvRato+y4OJSc6atSJDMGvkYy/dVdyDmRToRY9YklYhk+4dCs3pY+UD9moF9aBoJnpOflEjbjxYxn/iE5jCcnpWg5HxidKU8vVm0i1cTKdvAtKHSGiKWtjQ9Gd9olTOB0O4p5EtD43CfIiVu+hQ0GA9q+UND4yUuBEouPILQJESGGaCBI2gVCJSIEiIQhUIUGRDxWSHKe0fDETArJQ6umhDfOKknjGDEbRe9oJbzQ/6A3iX84yVJa8cqt/6M69DemjUGEkFtNum9oeWpiOtc7EXFNNIy5fEFJoYtyuKBv6afSFJjGjWQsEVarWtvbKLXvnsXyvnsdWjDTMLEuKOAXbpo3jFqXxZfR9KhtznQc4mSsGmlQetKt6fPpCBYfxvbxyiuic4+7dX1g/eVDH525jxi8lYJFAbD+Gy2peDBvSmo0/hoBSw1T9894dOn839YsgctRHlv/gwQnfqYU0am72gDMtpbL5whN+eYfptFZJglKAch6dHhvc1z8fSARPaj/wCenzg0zxZ2a1DEyiYYJR4ZOHFNQeZNYASgPhpoBUf+J8aeUTS5wIJxch9Pu5hLW9cQrt5bH1aKyi8MixKG42f0J5ZwaZ9eujF+RyhEvmLjlu2hsIhXNLFxXQijqPdFRkMrxMomktpnnfqnXUteJ08XkXbx8NIy8NaEoLsCCQ6Uh1lrGozFHgk8WoAEsxAOhDmmIVABOlDtF/Jgr48m0kg/x9DDFMZ6J1vPL/B2iUcVpfneHRunHncTO2UuCyRAwKOL/UHy69IMKBseh+WpjVC6hLYyztpx3AIhQShCjQZjkPa/tD3fugAD8ajkcNEs+VXMZ0jikzBTqDccxGx7Xy0mSl0urEyD+kAOrm7CkcWZVXFGa1DT7HgYKVrGtHPDM6vp29TS91/o3VydOkQH78v5inI7TUkgK748Fc9DF9CkzKpPPUcxHKrW06XJ27e8p1l+L3Hl8SR9/WLvD8RionWxOfU/bxnrlkFzYOHhkcThIYA0qeuukZ84NeDaQSCO6dtH02iRC3sVAnIjPQ1brFaTNcAps7gGtr2vcRO1Dnds63HlCnUDVMOXxChY0+66QQnk7GlvWGUwPNvMt9YZafmH8COdPSAdRhqCD96fC33qPpDqJ9f8vvSAlrceL/z0DwaVW+WzM2r1rAOTDUUJ75jKz3Dht3h0qbDW1M9iOVvWGSl97+hpztAkuBch0t1LeDxWS8IMTaNqoeI+HnEmPOzkWs7mp6t4xXJodWfQpIp428YIl3Gh6lxbyMU8k2LAmX0OuVKvqHgpU3M/lcqr+ZKTgc5OHD/tDxFc82b/ALC3n6wUo9452v8AmYgEdXgo5yDJLBKZZb9wASMmmLLqH7VEZikGpi9mKiFBry00KW/KS70oWgArm46u74gd0uN4ZU5IRqkJfcykux5gtDhWA5C8IIJPdOGu1vpEnvKV+xECVnHMD1ceJQkOPKEtYZxn9L+cLeRmUWzN2PTm8MJnjl8iIrib5b3Hz/zB+9FB4WoGBIrFblZRqJmYvAHxpCipwE11ECwQH6kEQo7tnqdPc4d2kqmxg+18wpkIIY/7gffuqYPlHLuFDEn7/aekdF7ccWU8OlIb/cXVw5ZDKpoXID6GOMlziO+hq3SbE6HeNUKzhLHRcvH/AGaCktpLOP5J5iNsrdddIjEwpUCkkF8tybj7o0WZPEpmUsoXBva41EV5iSHLd37NRG9ONSJ5ucKlvPEtmjR4TtML7qhhOuR5aQU5LElqBJproOcY4l5vQ16DRs6ecX+EnYkFK7gEPmUqFG3THHvLNQWuB3vH+QdT8KnPs3ZCmSCLUB/dheoGrN4RbMwC9goh6UAYvyqB1jC4Ti8CAScIST3iWCU90EF7gmr6iD/1FJCfjl8wsVLhiM7Rx/ryb2R3XcRXLNv3jAA/mc6XURlTIC8JUxjU0AL7VZzHNz/aiUaBb3AZKlfpLgN+0wP+q0u6UrVV6IUHGQJOoGsNVnUfCEu9pLmSOmC2JyLubgguARprA+/7uycLgF87jYVjlU+0KmLSZii2eFIdwXqdqw8vtacQ3umcKusVv+lP228Oj46s+hMvJ0I8yR1AngCtwSDb8pSx8C2tBDpmjvDcMMgAx87xyw7Q4hQtLDgfqVQVGYdqc+jQH4niCfjQH/Sl3auZhy8TWfRml5q3j+469c4BRrQDMZgkgPY18CraARNYAH9NeoZ6Z1jlT703nLa9AkCtstXh08KTQzJp17xAfZm2hy8NU7aES8/QXGTrZnE0YXBFw9rk8mPjAzu1UD4lJS73IzLh3/tB6xyyuFTUnGTX4lKL1zqxyi1w/DI+HCkYnS7a51qH558odHwzW7Znl+oIcRiacz2mlXxOSx7oUplPqB+fPnFab7TiiUypyu8GAQzkg40jEaBs7c4nVJTUlgDhUdpaBQlsiWZQ/VtCVKZ3DKDvoJs7upSr9uiqesOj4yn2In5ip0ilJ9olVIlLUSVOO6liwGByXoALi77Q/wDqGcaJlITriWVXOiU8heC4mSApBS9SqXuVS2wv+4pLbhA0iKWgFmqKgfRsv4jVDxdDlowVvN3K2Qj2lxRLY5acqIJbkVGpvlE/CcTNcFc1awLpZCQdu6KdYSOHewPlzp8uUFJRiJG1AKmoJds/nGpWNCPEUYJeUup/uZ3HZHHpmocMDmAw8QM6iFGP7ITHp+1Z80+Orw8c25goTwjvWc3WpKU+TP8AbDhcclJD4kqLaMR3h5AxwikFJcddDHpPaqHQNAa9Q0cn2l2ZV0jmNeUc+pPE8M9HYV1GOiRz6pQuKNWhLg69LRZkdqD4JmZooWyorQnWIZqCC9j9MiIqzZT89PnuIZTqOD2NlzaUrmOmf9ma3Ep92p7jMbNcb3ipNkuH69GuPukR8BxeE+7XVFn/AEKNuaa2yi5gwFIvSov+YhuTHyjrUakaqPD3tnUs6mHxymV09moIZXepR3UUkE6m31if8Ci7C3yNHFxeD4RFGeuKh3oLHR6xMlJAcM4dTcqhmzfLPpGyMYpcHJnOo3uyNEl2LgGupcgX10N/GCTLcaOA7V5Ea1vzgmYkAM9QLUa41Z2gBMevI5cn8YYkhLcuyZA1YOC+lRUjaFh+ubDfUfzAImN8qaA0FL28IlQGAyc0NLW1u+cFsgPyYQT9nQByPFvODl5XO1cyAWOn8wCk2axCs6MGD7UiSQXYgirHpW27i+8C5IJU5CA0rRhW7AdDTPYQQTV22rs1Tetb84GUqgL1Yf8AsCLHqfKJVUFMqPXV876QDqJDY2030MUu77hn2fR3uIdSaPd8DNZ3SOhYpP8AiEriZaQHUkPqQNjc3cW5xTV2vJF5iCxxKAViZId001JpzIhfzxXZoVhVlxF/4NT3xISxu+CtglQCpRGYUcJHWHVOchgT3XAclx3veIf9gbzzJjF/rsvL3imvhQW95f3gdqlhyEQTPaFdVJkEYlA95di5BoAe5i8SYS7mC7OhDw91PiLNsMTLBs5INiZYlhKFn9wxCvMQpSQqpJALkHNJOPvNnl4xzqO2p1T7uW7YbqolwW5uxJzYDKGV2tPNvdoJqWQ50FVEsID7sEaf+N3U3ujqZU3Ngk9x9lMrqznw3i1IUKnZxcFjUVZgLtHGfj+IJB961j3UIHLLaLfZfEzDMHvJqyGJGLvANkUsyg9wQzQuV/H0aofpWu920j0L2SlErxgHCZZqbYlqRQaFkkt1zhRt9i9p+/khbBJSShSR8IUlvhGSSCCOe0KM1SfyPUVC3drmk+Uzk+I4qlnrECgCKW9ISrGIkKauTd6MFZbjIT0vBmdpdmYu8m/rHP8AESPEU3EdtNQ9RURldpdm4qj4oTCpp2Z2re5x+MjllJxFjQnahLeVIu8LPKkpr3kd1Q/bdB6UD5MIg4zhCDZiGpvFUTTUOUlj3htV3jbSqOD1Ide2sbulof8AZmtLSwISbZixzfpcb9YlM0kMe6HDuwTQEOchk0c/MkrL41q/8i1dQNvWCHZqbM/ns1cxG77jXCOJD9OSl/2kbau1ZKS5mIu9FAnuhkigNWFTvFX+sSaf7gJYVSlTPybWnKKqOBDn7YW+2hDhGZg9dPAeULd5M1x/TdHtssf1lDulMwn8rAJart3j18YSe3Fgg+6AIHdOOwJL2Tq8RmS22pyd6g5xLLkctMvCFyuqj7N1LwFpDrICu0pxsEJqMiS9WAJNKE5QjxU4pb3lNkpFHDterxMlA5ZtuCPqIMhxsQ/0ypR+dIU60/Zuh4u1j+xEB94Q5mrporDRzcAXvWIVcOD8RJ/uJNg+Zi/hd6X+yP43eAWC3JjV7nfO3pAa5GuFrQhxFf4Kkvg0WZI6C9c4vSOGSA7BmClMz9w5aucL8jAOfEkHqxc7ggecWAok0uxI0fEC3LumA1M0OEEtkSGUATUAu5LUCl0CxqkJcbQxSkhYYMUkN+kYCUjkSkGGGwcMW1wqJxp5k20HOAnUSrNxgA/U6VJl+GK+eEmKyA2kVJYoGzb0B9T5wgR97kN0+sWEpejH9NgKCniYdPCknX+CMmv9IpySHKokt2RAODsz6OaMwiWSkggbsQ3xeNK2i9w3ZCyThSt7EtTUGsb3Yfsq60mcSlIBYAgKDgAF7UhUq0F2Knd04LOToPYNP/8APMP6py20ZKUJp1eFG1wPAIkyxLlghCXZy5JVUknMk/KFG+GNKPE3VT5K0p+2cLxSsKSWfYRE1HDMbQXaS3llrgg+cUeD4sWydiM0nXkYXUjncH6+unrjyi3Lm4S2Xi28SrQ9orqTClzMJ/bppqf4jFOIulUxsyr2hwIUKUP3SOcncAy68q1e8dmsZioilxXBBQqHtzfaBhNxeOjr0Lhx2fByAn0DitXIuGNTuajS8WPe3fqw512q8X/9Mzio0SQ7OS2lGrt4RPL9lZr95ctNdCpyK5tWNDrQ9nTVzFdmROXXYtoGLesGATS+ujXZhyvHRSvZVFMS1nlhSHEXZXsvJAAIx2qSo3P30hTuY9Au8iuDkUlr+dLEZ8ocHIEHOmutHrHeSexZQIZCRX9IrlQxaRwiQKABtmhf2c9C3fekefpkqUaJWbUAV1yizL7MmqtKVSmQtHe/hxl6C8SCWK7jz16wLuJegHfS6ODR7Pzy3+23NQd8nbOvnFiX7JzT+kcyS7afd47VLX5EffWCtvU+gBgHXmB92p7OV4f2LP5l02D6amL0v2QRTvLLXAUwV+lt8RA0qY3wryL2uNYHiFjCThJAQTTNg4A3cGA+Sb7Fyu6j7Mb/AEdKbD31HCljiLkkus/3AXEOr2R4Z8QQSAFrDKVWWO6AK1D3H7o21zg6g+7j94/5RyArC990OIbMqmBQ5kjEOcHmXsS68/Zl8L7OSZalICAQ9CTidKhiTUxoyuCSLADKzWv6QMuZ38v+OW+x77t5RMZ9H3+zfKEtNsjqyY4kVYfYrWJvy6eDXtFczQH6geDjzghOLfeoc+DxWgDWasma/UA02LGFEfAyyA5BAaj3qXhR3LVP41k59XeWxwXGIdPnGLgwqxCr3Go+sbs1bAmMyZU5dKQRrt6mn+hY4bigQAS4Njrsd4lWhoyAML/pzGgyI3i7wvFMwJcZK+sKnDtA3Frn84FiXPw0NvSLCwwfK/zp0iutFdsofh1N3cjbKt2jJKJmpVMPDNeVhKK6ANnTTSuE9DBBfka5kB+70DkAxS4bigbOK62AcMebu+0WUzmdVWfCKVKWZ284Q4mzUWEsS1M9qRJifm5prb5esVipg5+x+Wp2iuvjpYLFaal7gkcmrd/KK0FOZoe8AY6YcQ0qQSNn9IRnYQTpQ10Z/lGV/U0tQrVcslCs86iz5bwX45Z+GSsvdylF6WcnptBaQXViuzZCgSE6EHoam3Iw0ucMIqxNX8fkxjJ/ETi3dlpoWJKl5XagbbeJEy5p+KYACxZKEhsqO+VYmkW7iKNJS6DUepNen1h5qqFzlQ2q9RppGX+Bo5mTFPWqyM2ajM4zyiX+kywoOgKtU97M6+FLxWgB3K9Fqb2hLDPMQLD4gzCxYHo8AvtNBDpxKJdsKVKoW1AZ2PjD8PwyR8IA3FKG1Rk+e8TJUA3U/wAecFoAdy2Vf6gquGTMo1FYU92xTc0BtTeBnTeIYtLlgDG+JalkjdmzN40feByMgkL3LEgMdbOIPGxrqxe1TiUf7VHu7GD+MD55GXh4gEB5QehUEqNUpHdYqp3bcjEp4Waae9I2QlI0zIPOLUyZ3QdFJPV+8k5EpFN6QZWz7OPT+Yr4wXVk+yh/TSbzZp/7kC+2cT8JwCUKBdROTqKvU/bRZVTfazuYZ666bg1itAGqRtS+KxFjUsSOl/SFGfwC3WnRlfP6wo6VDOkZDLRxs9VOcUlpi1PFIrmsWPhLDIFB4rk4Xf4fTflFsiIpiXizfRqY2fBa4ec/dUeR+USkHkRnn95RlpU1DZ/DTpF3hZznCo1HwnM7c7wmcO0Z7q2x+cCwhMyrFIJA/K5q5Dv9IJfBqoVzZjAV72AOL2bRusScKXULfpDHTntXeLCy4D6DPUNQ6VeM2k5znJ9ldHZyAzgmv5iS23ezaLUrhkpZgAGBoGqaH5GB94MxW37hXLW2JsomM69QzhjegYWYNyiYKxJhpRQDboCCxy0q0ShnFKYSaNWtQ33lFCd2nLS5UpKW1UBnUgE9IhX7RScluS5GFKl7E90HTLeLUA1Rm+jVlrDZ3DsXDswtkz+EHiFDzHl5f5jIHbTsESpynb8mEFhfvkVbxrEau0p9xIIGbzEJBdncB2/mDVN+hys6r6NsHxsfG17fxCC87P6ufm0Y/wCI4g1wSU3Ida1f/lItTPSAT+IJrNljTDLemfxKqb+EX8ch8fH1X0beKhzbZ33hyu4f+XUzxgiVMznrJArhCEWq/wAL1PpBDhiSB76fqHW1HDml29OUF8Mhy8XUfLN5UwhQpZIAOhLs/MC2bxWm9ryUDvzJaQBmpIOGmJJF6Fj4RkK7Gkk4lJx1KyVFSzhFEkuaio5GJ5fZyEfChCVBk0SPiVUg7ZA7iCVFjI+MXbJp3tHK+EFasRBUUy1qT3S4US11MKbRJ/qEG0ucaUODCC5/coZ5xSUkBRSHIFE0/IsOhO9XHQQwXpnUaG+1rRfwo1x8XS9lxXbcxqSeRWsAUbJAJ/xDJ7RnFv8AiS7igUrOhcqZn9YrA9HHmKH5Q+Imj3Jd7eHSL+KI+Pj6EejteyygoBAAWB3ta5h8j5QoyvZ3iHmN/wDV6KT9TCh6SSOFdU1SqOKOUnLq0RRNPk15xCRChIKoAiDJhiIgyEsEE2U4iKTMcsSxFjyb0iyRFefKguTo0pprSy5J42b+VAOpKsINqsQwgpnET1BsEtIGZXiD/wBqEvYHSKkicbs59Waw1Icb2i177SwZwbMSXY/9s9GivjQ6NlSe+BlSpxLrnMHchCEh87qxF4dPBIsorXR++tTkJL0FAQ1WaBCnet2FGcFqnww+NYb3tiaOx5Ufl/FDBqCRqhb048IsSpEtApLQAkVZIINnJo/0iyZ9wK1tbuvbc38TFFK/mKAM7gFWgY16wKZtA2Jrs4IYAMHFbxeB6gi9+MBarO5exaj105avDfjNaOU52epAplU5WaKJVtQ1G5PxHlr9mGMw65Xqz/ds4gxRRdE0mvnlnbnTP0he99Ac6O7H/wBTFNRr42D1ZiRoYL34FHSCKVIT8NcNdomxeyLmJ+Yc5bM9L1vvDpW5Sx1AysCPsRSRNc911EUDAqzuSAQDy0i7w/CzFWlTGH6mTUhn7x0JekQCVSCW7LIXX7DEANL5KZ4b3grpXWochfgwY8oNHZc5VxLQTd1lZpY91IrleJf6FMJczQKv3ZYzFnUTSKyY5XFNdmcousUFESjqHAUQ+4FYdFa1OZo7gG+saXD+zAD4ps1ZNySlJythTZgA2wi1L9n5WaSo27ylKpozxRX3oJYRgrmBqnLMtkaVtTaJJJcjAFKLUYKNCR+Zmq5HIR0/D9lS0/ChKeSQD4s8XEcOM/OIKl5H0it2HwGAmYqhYpCeZBxOKZQovgQoI5Nao6ktTOPncP3oH8HF6ci0JAgWhOdjNV2dEK+zjG2EQvdxWCsnNTuGUMorKjrvdA5RGvgEG6QYvA6FXByCpWjGtrO+u1BEs2ZgwuQLXKRZ7mjVbwGgjp/6PJN5aTzeJJfZElNUykA64Q/jF7nRp3qjHGDjRxKahJx5sO8S9vhDUi1L4eYqyJhDu+FVdu8wHT5x2SJbfbQQlwQTv30jkEdlcQqvuyn+5aEsHcWfO/8AMWk+z000JlBOY7yiT0YWjpgmHCYgp3tRnPy/ZlX5pvRMsAZaktaLMr2YQLrmKo3xYRn+kDWNkJggmJgW7qo+zLl+zsgf/G/9xUr1MWpHZUpHwy5Y5ISPlFwCCCYrAp1ZPlkYRBBESBMFhi8AOQATBCXBiCEUA5DJlwYlwhDxCtQ4EPDQorIOoOFAvCi8gNnPzTAiFCiMkSQQ7QoUCUxwIKFCgkUOEwYEKFFjkEEw4TChRCwgIcCGhRCZCaH8YUKIVqYQfSCAMKFEByEEwQTChRCgwIICFCiEGaChoUCCPChoUUQJoaFCgk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074426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490537"/>
          </a:xfrm>
        </p:spPr>
        <p:txBody>
          <a:bodyPr lIns="91440" rIns="91440" bIns="45720" anchor="ctr" anchorCtr="1">
            <a:normAutofit/>
          </a:bodyPr>
          <a:lstStyle/>
          <a:p>
            <a:pPr eaLnBrk="1" hangingPunct="1">
              <a:defRPr/>
            </a:pPr>
            <a:r>
              <a:rPr lang="tr-TR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NASIR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765175"/>
            <a:ext cx="7221736" cy="5360988"/>
          </a:xfrm>
        </p:spPr>
        <p:txBody>
          <a:bodyPr/>
          <a:lstStyle/>
          <a:p>
            <a:pPr>
              <a:buNone/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Nasırlar cilt üzerinde sürekli basınç veya tekrarlanan sürtünme sonucu oluşurlar.</a:t>
            </a:r>
          </a:p>
          <a:p>
            <a:pPr>
              <a:buNone/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Nasırlar Asla Kesilmemelidir.  </a:t>
            </a:r>
          </a:p>
          <a:p>
            <a:pPr>
              <a:defRPr/>
            </a:pP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tr-TR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Nasırdan Nasıl Korunuruz ?</a:t>
            </a: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Yumuşak malzemeden yapılmış ayakkabılar giyinilmelidir.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Ayak yapısına uygun ayakkabı seçilmelidir.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Ayaklar iyi kurulanmalıdır.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Pamuklu çoraplar giyilmelidir.</a:t>
            </a:r>
          </a:p>
          <a:p>
            <a:pPr>
              <a:buNone/>
              <a:defRPr/>
            </a:pP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tr-TR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4" descr="imagesCA5SMM6B">
            <a:extLst>
              <a:ext uri="{FF2B5EF4-FFF2-40B4-BE49-F238E27FC236}">
                <a16:creationId xmlns:a16="http://schemas.microsoft.com/office/drawing/2014/main" id="{062CDBF1-98BA-3542-AA12-ADBDA5DC8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99" y="1233429"/>
            <a:ext cx="1835101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t1.gstatic.com/images?q=tbn:ANd9GcRfVheasoMUJPSQo8a_y3xhTVHQpE56Se-WxWKGEv4ltMsIyygb">
            <a:extLst>
              <a:ext uri="{FF2B5EF4-FFF2-40B4-BE49-F238E27FC236}">
                <a16:creationId xmlns:a16="http://schemas.microsoft.com/office/drawing/2014/main" id="{EBBBB42E-EEB2-7D45-B38A-A183BE52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690993"/>
            <a:ext cx="1964556" cy="261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20948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561975"/>
          </a:xfrm>
        </p:spPr>
        <p:txBody>
          <a:bodyPr lIns="91440" rIns="91440" bIns="45720" anchor="ctr" anchorCtr="1">
            <a:normAutofit fontScale="90000"/>
          </a:bodyPr>
          <a:lstStyle/>
          <a:p>
            <a:pPr eaLnBrk="1" hangingPunct="1">
              <a:defRPr/>
            </a:pPr>
            <a:r>
              <a:rPr lang="tr-TR" sz="4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UYUZ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6769100" cy="5338763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Uyuz, kaşıntılı ve bulaşıcı bir hastalıktır.</a:t>
            </a:r>
          </a:p>
          <a:p>
            <a:pPr eaLnBrk="1" hangingPunct="1"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Uyuz böceği denilen bir böcek neden olur. Bu böcek ancak mikroskop ve büyüteçle görülebilir.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Uyuz böceği tüm yaşamını insan vücudunda geçirir.</a:t>
            </a:r>
            <a:r>
              <a:rPr lang="tr-TR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tr-TR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Nasıl bulaşır ?</a:t>
            </a: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Kişiye ait </a:t>
            </a:r>
            <a:r>
              <a:rPr lang="tr-TR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çamaşır,çarşaf</a:t>
            </a: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ve diğer eşyaların ortak kullanımıyla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Uyuz hastasıyla temas sonucu (kişiden kişiye)</a:t>
            </a:r>
          </a:p>
          <a:p>
            <a:pPr>
              <a:defRPr/>
            </a:pPr>
            <a:endParaRPr lang="tr-T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0596" name="Picture 4" descr="uyuz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394" y="48166"/>
            <a:ext cx="2700412" cy="18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sgh">
            <a:extLst>
              <a:ext uri="{FF2B5EF4-FFF2-40B4-BE49-F238E27FC236}">
                <a16:creationId xmlns:a16="http://schemas.microsoft.com/office/drawing/2014/main" id="{847A19D7-2EF0-6B46-9079-24D495661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70" y="2074714"/>
            <a:ext cx="1731459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t3.gstatic.com/images?q=tbn:ANd9GcQVo77GrGIjDfBhqxh2CVsl9z8igSz5JLG58gB7ERLmaHUcerdr">
            <a:extLst>
              <a:ext uri="{FF2B5EF4-FFF2-40B4-BE49-F238E27FC236}">
                <a16:creationId xmlns:a16="http://schemas.microsoft.com/office/drawing/2014/main" id="{0DADECA1-CDBD-904E-8071-0870B751D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223501"/>
            <a:ext cx="4500562" cy="163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4057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hangingPunct="1"/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tr-TR" dirty="0">
                <a:solidFill>
                  <a:srgbClr val="FF0000"/>
                </a:solidFill>
                <a:latin typeface="+mn-lt"/>
              </a:rPr>
              <a:t>HİJYEN NEDİR?</a:t>
            </a:r>
          </a:p>
        </p:txBody>
      </p:sp>
      <p:sp>
        <p:nvSpPr>
          <p:cNvPr id="7171" name="2 İçerik Yer Tutucusu"/>
          <p:cNvSpPr>
            <a:spLocks noGrp="1"/>
          </p:cNvSpPr>
          <p:nvPr>
            <p:ph idx="1"/>
          </p:nvPr>
        </p:nvSpPr>
        <p:spPr>
          <a:xfrm>
            <a:off x="323850" y="1052736"/>
            <a:ext cx="8311687" cy="391687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tr-TR" sz="2800" dirty="0"/>
              <a:t>Hijyen; ortamın, hastalıklara neden olan mikroorganizmalardan arındırılmasını kapsar. </a:t>
            </a:r>
          </a:p>
          <a:p>
            <a:pPr>
              <a:lnSpc>
                <a:spcPct val="110000"/>
              </a:lnSpc>
            </a:pPr>
            <a:r>
              <a:rPr lang="tr-TR" sz="2800" b="1" dirty="0"/>
              <a:t>Sağlıklı</a:t>
            </a:r>
            <a:r>
              <a:rPr lang="en-US" sz="2800" b="1" dirty="0"/>
              <a:t> </a:t>
            </a:r>
            <a:r>
              <a:rPr lang="en-US" sz="2800" b="1" dirty="0" err="1"/>
              <a:t>temiz</a:t>
            </a:r>
            <a:r>
              <a:rPr lang="en-US" sz="2800" b="1" dirty="0"/>
              <a:t> </a:t>
            </a:r>
            <a:r>
              <a:rPr lang="en-US" sz="2800" b="1" dirty="0" err="1"/>
              <a:t>ortam</a:t>
            </a:r>
            <a:r>
              <a:rPr lang="en-US" sz="2800" b="1" dirty="0"/>
              <a:t> </a:t>
            </a:r>
            <a:r>
              <a:rPr lang="en-US" sz="2800" b="1" dirty="0" err="1"/>
              <a:t>oluşturmak</a:t>
            </a:r>
            <a:r>
              <a:rPr lang="en-US" sz="2800" b="1" dirty="0"/>
              <a:t> </a:t>
            </a:r>
            <a:r>
              <a:rPr lang="en-US" sz="2800" b="1" dirty="0" err="1"/>
              <a:t>için</a:t>
            </a:r>
            <a:r>
              <a:rPr lang="en-US" sz="2800" b="1" dirty="0"/>
              <a:t>,</a:t>
            </a:r>
          </a:p>
          <a:p>
            <a:pPr>
              <a:lnSpc>
                <a:spcPct val="110000"/>
              </a:lnSpc>
            </a:pPr>
            <a:r>
              <a:rPr lang="en-US" sz="2800" b="1" dirty="0" err="1"/>
              <a:t>Ortamda</a:t>
            </a:r>
            <a:r>
              <a:rPr lang="en-US" sz="2800" b="1" dirty="0"/>
              <a:t> </a:t>
            </a:r>
            <a:r>
              <a:rPr lang="en-US" sz="2800" b="1" dirty="0" err="1"/>
              <a:t>bulunan</a:t>
            </a:r>
            <a:r>
              <a:rPr lang="en-US" sz="2800" b="1" dirty="0"/>
              <a:t> </a:t>
            </a:r>
            <a:r>
              <a:rPr lang="en-US" sz="2800" b="1" dirty="0" err="1"/>
              <a:t>bakteri</a:t>
            </a:r>
            <a:r>
              <a:rPr lang="en-US" sz="2800" b="1" dirty="0"/>
              <a:t> </a:t>
            </a:r>
            <a:r>
              <a:rPr lang="en-US" sz="2800" b="1" dirty="0" err="1"/>
              <a:t>sayısının</a:t>
            </a:r>
            <a:r>
              <a:rPr lang="en-US" sz="2800" b="1" dirty="0"/>
              <a:t> </a:t>
            </a:r>
            <a:r>
              <a:rPr lang="en-US" sz="2800" b="1" dirty="0" err="1"/>
              <a:t>hastalık</a:t>
            </a:r>
            <a:r>
              <a:rPr lang="en-US" sz="2800" b="1" dirty="0"/>
              <a:t> </a:t>
            </a:r>
            <a:r>
              <a:rPr lang="en-US" sz="2800" b="1" dirty="0" err="1"/>
              <a:t>yapıcı</a:t>
            </a:r>
            <a:r>
              <a:rPr lang="en-US" sz="2800" b="1" dirty="0"/>
              <a:t> </a:t>
            </a:r>
            <a:r>
              <a:rPr lang="en-US" sz="2800" b="1" dirty="0" err="1"/>
              <a:t>seviyenin</a:t>
            </a:r>
            <a:r>
              <a:rPr lang="en-US" sz="2800" b="1" dirty="0"/>
              <a:t> </a:t>
            </a:r>
            <a:r>
              <a:rPr lang="en-US" sz="2800" b="1" dirty="0" err="1"/>
              <a:t>altında</a:t>
            </a:r>
            <a:r>
              <a:rPr lang="en-US" sz="2800" b="1" dirty="0"/>
              <a:t> </a:t>
            </a:r>
            <a:r>
              <a:rPr lang="en-US" sz="2800" b="1" dirty="0" err="1"/>
              <a:t>olması</a:t>
            </a:r>
            <a:r>
              <a:rPr lang="en-US" sz="2800" b="1" dirty="0"/>
              <a:t> </a:t>
            </a:r>
            <a:r>
              <a:rPr lang="en-US" sz="2800" b="1" dirty="0" err="1"/>
              <a:t>gerekir</a:t>
            </a:r>
            <a:r>
              <a:rPr lang="en-US" sz="2800" b="1" dirty="0"/>
              <a:t>. </a:t>
            </a:r>
          </a:p>
          <a:p>
            <a:pPr>
              <a:lnSpc>
                <a:spcPct val="110000"/>
              </a:lnSpc>
            </a:pPr>
            <a:r>
              <a:rPr lang="tr-TR" sz="2800" b="1" dirty="0">
                <a:solidFill>
                  <a:srgbClr val="FF0000"/>
                </a:solidFill>
              </a:rPr>
              <a:t>Sanitasyon: </a:t>
            </a:r>
            <a:r>
              <a:rPr lang="tr-TR" sz="2800" dirty="0"/>
              <a:t>Sağlık ve temizlik anlamına gelir. Ortamın hastalık yapan mikroorganizmalardan arındırılması için gerekli işlemleri sağlık ve temizlik kurallarına uygun yapmaktır. </a:t>
            </a:r>
            <a:r>
              <a:rPr lang="tr-TR" sz="2800" b="1" dirty="0">
                <a:solidFill>
                  <a:srgbClr val="FF0000"/>
                </a:solidFill>
              </a:rPr>
              <a:t>Temizlik ve hijyen için alınan önlemlerin bütünüdür. </a:t>
            </a:r>
          </a:p>
        </p:txBody>
      </p:sp>
    </p:spTree>
    <p:extLst>
      <p:ext uri="{BB962C8B-B14F-4D97-AF65-F5344CB8AC3E}">
        <p14:creationId xmlns:p14="http://schemas.microsoft.com/office/powerpoint/2010/main" val="1841524986"/>
      </p:ext>
    </p:extLst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561975"/>
          </a:xfrm>
        </p:spPr>
        <p:txBody>
          <a:bodyPr lIns="91440" rIns="91440" bIns="45720" anchor="ctr" anchorCtr="1">
            <a:normAutofit fontScale="90000"/>
          </a:bodyPr>
          <a:lstStyle/>
          <a:p>
            <a:pPr eaLnBrk="1" hangingPunct="1">
              <a:defRPr/>
            </a:pPr>
            <a:r>
              <a:rPr lang="tr-TR" sz="4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tr-TR" sz="4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Uyuzun belirtileri nelerdir 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050"/>
            <a:ext cx="8064500" cy="4681538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defRPr/>
            </a:pPr>
            <a:r>
              <a:rPr lang="tr-TR" sz="7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Kaşıntı (genellikle gece)</a:t>
            </a:r>
          </a:p>
          <a:p>
            <a:pPr eaLnBrk="1" hangingPunct="1">
              <a:defRPr/>
            </a:pPr>
            <a:endParaRPr lang="tr-TR" sz="7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tr-TR" sz="7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Uyuz böceği deride, özellikle parmak aralarında birikir ve bu bölgelerde su toplamış görüntüsü oluşur.</a:t>
            </a:r>
          </a:p>
          <a:p>
            <a:pPr>
              <a:defRPr/>
            </a:pPr>
            <a:r>
              <a:rPr lang="tr-TR" sz="7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Uyuzdan korunmak için ;</a:t>
            </a:r>
            <a:r>
              <a:rPr lang="tr-TR" sz="7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tr-TR" sz="7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Uyuzlu kişilerle yakın temastan kaçınmalıyız.</a:t>
            </a:r>
          </a:p>
          <a:p>
            <a:pPr>
              <a:defRPr/>
            </a:pPr>
            <a:endParaRPr lang="tr-TR" sz="7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tr-TR" sz="7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Kişisel eşyalarımızı ortak kullanmamalıyız.</a:t>
            </a:r>
          </a:p>
          <a:p>
            <a:pPr>
              <a:defRPr/>
            </a:pPr>
            <a:endParaRPr lang="tr-TR" sz="7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tr-TR" sz="7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Kişisel hijyenimize dikkat etmeliyiz.</a:t>
            </a:r>
          </a:p>
          <a:p>
            <a:pPr>
              <a:buNone/>
              <a:defRPr/>
            </a:pP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0114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8138"/>
            <a:ext cx="8229600" cy="498475"/>
          </a:xfrm>
        </p:spPr>
        <p:txBody>
          <a:bodyPr lIns="91440" rIns="91440" bIns="45720" anchor="ctr" anchorCtr="1">
            <a:normAutofit fontScale="90000"/>
          </a:bodyPr>
          <a:lstStyle/>
          <a:p>
            <a:pPr eaLnBrk="1" hangingPunct="1">
              <a:defRPr/>
            </a:pPr>
            <a:r>
              <a:rPr lang="tr-TR" sz="5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TEDAVİ ;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0374" y="1014413"/>
            <a:ext cx="6847929" cy="5635625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Doktorun önerdiği krem veya losyonlar düzenli kullanılır.</a:t>
            </a:r>
          </a:p>
          <a:p>
            <a:pPr eaLnBrk="1" hangingPunct="1"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Duş aldıktan sonra baş dışında tüm vücuda uygulanır.</a:t>
            </a:r>
          </a:p>
          <a:p>
            <a:pPr eaLnBrk="1" hangingPunct="1"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8-12 saat beklenir.</a:t>
            </a:r>
          </a:p>
          <a:p>
            <a:pPr eaLnBrk="1" hangingPunct="1"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Uygulama sonrasında tekrar duş alınır.</a:t>
            </a:r>
          </a:p>
          <a:p>
            <a:pPr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Temiz giysiler giyilir. Çarşaf ve giysiler sıcak su ile yıkanıp, yüksek derecede ütü ile ütülenir.</a:t>
            </a:r>
          </a:p>
          <a:p>
            <a:pPr>
              <a:buNone/>
              <a:defRPr/>
            </a:pPr>
            <a:endParaRPr lang="tr-T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Bir aileden bir kişi bile uyuz olsa tedavi tüm aileye uygulanır.!</a:t>
            </a:r>
          </a:p>
          <a:p>
            <a:pPr eaLnBrk="1" hangingPunct="1">
              <a:defRPr/>
            </a:pPr>
            <a:endParaRPr lang="tr-TR" sz="24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0356" name="AutoShape 5" descr="data:image/jpeg;base64,/9j/4AAQSkZJRgABAQAAAQABAAD/2wCEAAkGBhQSERUUEhQWFRUUEh8XFBYXFxcVFxcYGhwbGBUYFRscHSYiGiAmGRUYHzAhIywpLSwsGh49NTMqNyYsLCkBCQoKDgwOGA8PGiklHyIsKS8pKSwpLS0sLCo1KSksKSksKTUsKjAsLSopNTQsMSkpLCksLCksKSwsKSkpKSksLP/AABEIAHwAcAMBIgACEQEDEQH/xAAbAAACAwEBAQAAAAAAAAAAAAAEBQADBgIBB//EAD0QAAIBAgQCBwYFAgQHAAAAAAECEQADBBIhMQVBEyIyUWFxkQaBocHR8CNScoKxFEIzYuHxFSRDc6Kj0v/EABkBAAMBAQEAAAAAAAAAAAAAAAABAgMEBf/EACcRAAICAQMCBQUAAAAAAAAAAAABAhESAyExBEETUXGB8SJhscHw/9oADAMBAAIRAxEAPwD7dUqVKAJUqVKAJUqVKAJUofG4gooIAOsEH73pbd4tdnqBCOYIbMDzkTQA6qUnXiF081H7D/8AZrx8Ze0hh49UD60AOZqUga/eP/UI05Zfj1aJwuOdRDnN48/hFADaq8Q0Ix/ympavhtq4x3+G0d1AF9cXboUSa7pbxt+qo7z8qaA7u8XAOgY+6h29oB+U/f2aDw9zSfGKOt3dvHX1odIRyONk7LPhR2DxZfdSvnzqkvyr3DN1hRaA446xFqRprv3b/f0pMuKB7Wh7xI08e4eeh76b+0BPRDKYOYfPfw9PMb0htYgPAZSpOxiB3xP9p5wfjQgDWxSIyC5etqbmiKxRC500WTLHwFF4i8ltc1whQWCgtIBZiFUeZYgeZrA+3PBemxlgpds27gsLBuP/AGrcLEvba2ysujc1MjeKVcQwAtI4v4605e4CPxbt0PF04hOkRQCn4dsqsMdTAIBFFDPq+UDkPv7+5oPE8VspEsCekFuFIYh22VgDpsfHSvleD4RaumwzY1QLLW2UG1cEM157q27JJkLAKieyFmN60Fv2aw+EAS9ih+FdRxlsKrkW+kcdMwk3WOcy8xpsCaKA13B8faxSpiLQYqxBR2BXMO8AnwO9aHG9hvL51lPZI2bNtMJZZ2GHGUsyhZhyDPfrO2m3hWrxnYby+dDAupdxhZC92vypjSf2hOiDz+X1pDW4Nbs9X3n+BRSW9B5D5UntW4GjMPIxVouv+dvWk3ZWI6CV1ZEMPOk7sxHbY+/6V7gBFxf1DWhCcRnx5otiDBzDX1++VKrZEdXbu218uVNuPN+HtPWHh7/v1FJMGi7qQeW0R4Ed+9UiAfjvDMPcdGuWTcc2+hDhguRXz6SxAnV+/fwFEWPZrCMFcWEIOVgSCeyoVDvuFET9BV2K4St0o/VDDLJKK0hZgSeWu2oos2lS3lnIqjcELlHfOw1Hxpg3QMns7hhtYtcj/hqdQZU7ciSR50ebYJmAT3wDQGS2wk3LmUDtF2VT3amAfnXCWcMzaOrMTMdMT6DN4U1bIzj5jVdx50Zjf8NvL50sw+CtoZVFBkaga+tNMUOo3lUstFtI/aUN1WAkAGfhTyguJDbyPypVZadbmRtcQ0+/v7FdLxIUr4jxq/bxV9f6bp7KKpTLbEgnLOZ9TzYxB2HZgkiWvaYiRc4beLC+yDJbYDLLZNxEwoB1gyCCBpUYy8zbOL7GjbiIjl61bwnFF7q5RMMJ/wBaU8L4ndu4lVGHFuybeYsbJPWgdXMwG5ncA7VrbTkOgkCTqI1MREDu3nzGtNKXclyVbII46hNvTfMKQ4O11s0csswJjcT9+laLivYH6vrSyrRgy9boVMxMALJPcBufSsnjeNZlOIuiUmMJZOzkdq5cHpE6a8t6Y+0rl7drDqTmxFwKf0rBc/xSC3GKxhaB0OHEKpiMqmFUDxbXy7tjro6a1JPLiPJ5vVazcsY/3wE4Hg74mL2NZiDrbtiRoYMn8ojkIJ18KdWuC4YCP6e1G2qK3xM9/wDNUXceobrMoJkwWAJjc+7n3VXizh7kC6yEK2gLga9kjfxj1ro1JP4DShGPa/XcfcPRFIVDADRlDSB5CdPdTjFmEbyrJ8D/AKQXQtjog/ckzHM/6/GtZjOw3lXG+T0Y8FtBcR5eR+VG0BxLceR+VSikZC77NpcxVx2R0DQS6XXTOQIE5SDoAD8e6vcJ7H2LTgob6sCDl6ZtYOYZhmkr38uVX8c4nklSxVETPfZe0EOiovczHQeHwS8Fw97FrnuO2HwxP4dm0SjP/md+0wJnrEyeXfWsIOdvsjKWrUsUjUYjhAuMWdXJ/L0hC+cBhGwo2zaCPbUDQHTXYDL68vSlVnhdmwQba3yx2y3LjHT82ZsvOm9lyWtkgjXUGJG28aVMklwaptrcN4r2B+qlVNOKHqD9X1pWaSExJxO7GLRpP4WDuOPPrD5LS32Xw+XDM+3SPE88tsQI/czfWjOPj8ZvHh7/AAZifgOdWez6Tg7P7j4TmM/z/tW/TuoS9TyJLLWfv+hfe4S9xiW6IgHQG2zFRJyqOsBAknxJ8Kvw3syBEMoM8rVuI7tQxjv8h4y26LwmOX397VTf4gFUxKtHVLAAcuRIkaGtJtHTppoL4Nwbo7ivnY8oy21UgwB2VB8R760+K7DeRrI+z3ELly6odw2+aEUSZ7wxjyrXYrsN+muWXJ2xRbS/irwJ7lJ9NflVh4mn5hQXEMUrq0EGEaT3aGpKRgvaOx0uIWySQt7FEXIkSllF0/8AYxnkQtOMZcuxlsjLtEFVyqNAACpHhtNBXlniFsd1y/6lLZ/g04cMrGAkToS7hiTpsLZE+R7q64tYRXr+TjhHeT+4PYweLbRrkDn1xt+22J57Hu8adLbZOhUksVmTrrBXUyT3n1pVi8ReEALl6w1Rtz+WXVefLemK3YtW2YiQpkzOo338t/rWEzriH427IHn8qEmqLeNVzAIPlV4rNAxTxmx+Phz+e3ds+9klfUk+lcexpDYNROqO6nmd5HwIPvoz2jUjDC4u9l1uDvIUjMB+2aC9jx0d3E2NwtwOmuhVtAR4ZcnrWuk/pn7M85rHqUvOx1dtwrH/ACmPcNK6xWCAU5RrspYkiTtPfrE1ff7DfoP8ULjrdkgglJJHMFhrykmKSdnXKNXQDwLGX2u5b1tUAOhVj1jLA6FiY6oPhp31qcXc6jfprH8EGIW4vSvNvI2nRqkMCQJI3JVQ2mmscq0NzHoQRnGtGrV7B094mcuX6M4bczW7nvH/AI0luvXOFxjKdDB356+BFYt1udMVbLOKWimPsPGjXlE/9xGQj1tKI8RTfFcNRnLMTJOUqSSpG4bIdCQSIPhQycYkAPbVoMjnqNQQCDrMQaubiavGa3MbSZjy0qo68aSTJXTtN2c/8KsgQxOUypUklcu+x0mYg+FFYkf8scoMZGI15ZtPf5bUL/xG2nZsoD39X+QtVXOIXLwZQQAQNBp478/Wk9bJ0WtLHcC4TiIue6OcCT9BWjzTqNiNKy9nEf07zcVsuxI/t5ht9Rpy760GBRcso2ZGgrrIjwpozYxFsMhB2IIPiDod6xnD7psYq1mOUhjh7pOmZd7DGe9dv0VtbHZHlWe9reGEjpFhQwC3G2ykGbNwnllbqzpAaqg1Gab47nH1cHSnHlGhxHYb9J/g1VimUqRJAOhgMp8Ygb+VBcO4ytzDhnZVfKUcMQpFxRlYa+OtEXeKWycqklpmApJ312nmPhTrF0ze81a7oX4TDXUB6S69wZDGYaLAOzQM0g6nwFUF6vwGFyK4HSQc7DPMKsNlVRygsfWlrXaU3bHpKoje7glbcClmN9nmI/DfL5if96dmvDUmliCxwi+o63RufAlZ8wQRV39NeH9gP7xTmpFT4aL8SQkfA3m/tVfN5/gUdw7BNbBzEEnuo2K9pqKQnNvkqu4YMIIpSeG3cOc2HOZCZewTo3ebZPZbn3GNY3DsV5TolHFnj1vIpi5JWSvRPmWeTaRI2MGuLnFkuKVNi8ysIOZAgI59phV9SKAfG4l4PavWXb8KbbcmdZzCAjbkA5BDd5E03bH3iNLdsed1j8Bb+dd/SoabdkwgtNYoF6TENo7WQh3Co+aP1M/yqq5w0Haj6lF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>
              <a:latin typeface="Comic Sans MS" pitchFamily="66" charset="0"/>
            </a:endParaRPr>
          </a:p>
        </p:txBody>
      </p:sp>
      <p:sp>
        <p:nvSpPr>
          <p:cNvPr id="100357" name="AutoShape 7" descr="data:image/jpeg;base64,/9j/4AAQSkZJRgABAQAAAQABAAD/2wCEAAkGBhQSERUUEhQWFRUUEh8XFBYXFxcVFxcYGhwbGBUYFRscHSYiGiAmGRUYHzAhIywpLSwsGh49NTMqNyYsLCkBCQoKDgwOGA8PGiklHyIsKS8pKSwpLS0sLCo1KSksKSksKTUsKjAsLSopNTQsMSkpLCksLCksKSwsKSkpKSksLP/AABEIAHwAcAMBIgACEQEDEQH/xAAbAAACAwEBAQAAAAAAAAAAAAAEBQADBgIBB//EAD0QAAIBAgQCBwYFAgQHAAAAAAECEQADBBIhMQVBEyIyUWFxkQaBocHR8CNScoKxFEIzYuHxFSRDc6Kj0v/EABkBAAMBAQEAAAAAAAAAAAAAAAABAgMEBf/EACcRAAICAQMCBQUAAAAAAAAAAAABAhESAyExBEETUXGB8SJhscHw/9oADAMBAAIRAxEAPwD7dUqVKAJUqVKAJUqVKAJUofG4gooIAOsEH73pbd4tdnqBCOYIbMDzkTQA6qUnXiF081H7D/8AZrx8Ze0hh49UD60AOZqUga/eP/UI05Zfj1aJwuOdRDnN48/hFADaq8Q0Ix/ympavhtq4x3+G0d1AF9cXboUSa7pbxt+qo7z8qaA7u8XAOgY+6h29oB+U/f2aDw9zSfGKOt3dvHX1odIRyONk7LPhR2DxZfdSvnzqkvyr3DN1hRaA446xFqRprv3b/f0pMuKB7Wh7xI08e4eeh76b+0BPRDKYOYfPfw9PMb0htYgPAZSpOxiB3xP9p5wfjQgDWxSIyC5etqbmiKxRC500WTLHwFF4i8ltc1whQWCgtIBZiFUeZYgeZrA+3PBemxlgpds27gsLBuP/AGrcLEvba2ysujc1MjeKVcQwAtI4v4605e4CPxbt0PF04hOkRQCn4dsqsMdTAIBFFDPq+UDkPv7+5oPE8VspEsCekFuFIYh22VgDpsfHSvleD4RaumwzY1QLLW2UG1cEM157q27JJkLAKieyFmN60Fv2aw+EAS9ih+FdRxlsKrkW+kcdMwk3WOcy8xpsCaKA13B8faxSpiLQYqxBR2BXMO8AnwO9aHG9hvL51lPZI2bNtMJZZ2GHGUsyhZhyDPfrO2m3hWrxnYby+dDAupdxhZC92vypjSf2hOiDz+X1pDW4Nbs9X3n+BRSW9B5D5UntW4GjMPIxVouv+dvWk3ZWI6CV1ZEMPOk7sxHbY+/6V7gBFxf1DWhCcRnx5otiDBzDX1++VKrZEdXbu218uVNuPN+HtPWHh7/v1FJMGi7qQeW0R4Ed+9UiAfjvDMPcdGuWTcc2+hDhguRXz6SxAnV+/fwFEWPZrCMFcWEIOVgSCeyoVDvuFET9BV2K4St0o/VDDLJKK0hZgSeWu2oos2lS3lnIqjcELlHfOw1Hxpg3QMns7hhtYtcj/hqdQZU7ciSR50ebYJmAT3wDQGS2wk3LmUDtF2VT3amAfnXCWcMzaOrMTMdMT6DN4U1bIzj5jVdx50Zjf8NvL50sw+CtoZVFBkaga+tNMUOo3lUstFtI/aUN1WAkAGfhTyguJDbyPypVZadbmRtcQ0+/v7FdLxIUr4jxq/bxV9f6bp7KKpTLbEgnLOZ9TzYxB2HZgkiWvaYiRc4beLC+yDJbYDLLZNxEwoB1gyCCBpUYy8zbOL7GjbiIjl61bwnFF7q5RMMJ/wBaU8L4ndu4lVGHFuybeYsbJPWgdXMwG5ncA7VrbTkOgkCTqI1MREDu3nzGtNKXclyVbII46hNvTfMKQ4O11s0csswJjcT9+laLivYH6vrSyrRgy9boVMxMALJPcBufSsnjeNZlOIuiUmMJZOzkdq5cHpE6a8t6Y+0rl7drDqTmxFwKf0rBc/xSC3GKxhaB0OHEKpiMqmFUDxbXy7tjro6a1JPLiPJ5vVazcsY/3wE4Hg74mL2NZiDrbtiRoYMn8ojkIJ18KdWuC4YCP6e1G2qK3xM9/wDNUXceobrMoJkwWAJjc+7n3VXizh7kC6yEK2gLga9kjfxj1ro1JP4DShGPa/XcfcPRFIVDADRlDSB5CdPdTjFmEbyrJ8D/AKQXQtjog/ckzHM/6/GtZjOw3lXG+T0Y8FtBcR5eR+VG0BxLceR+VSikZC77NpcxVx2R0DQS6XXTOQIE5SDoAD8e6vcJ7H2LTgob6sCDl6ZtYOYZhmkr38uVX8c4nklSxVETPfZe0EOiovczHQeHwS8Fw97FrnuO2HwxP4dm0SjP/md+0wJnrEyeXfWsIOdvsjKWrUsUjUYjhAuMWdXJ/L0hC+cBhGwo2zaCPbUDQHTXYDL68vSlVnhdmwQba3yx2y3LjHT82ZsvOm9lyWtkgjXUGJG28aVMklwaptrcN4r2B+qlVNOKHqD9X1pWaSExJxO7GLRpP4WDuOPPrD5LS32Xw+XDM+3SPE88tsQI/czfWjOPj8ZvHh7/AAZifgOdWez6Tg7P7j4TmM/z/tW/TuoS9TyJLLWfv+hfe4S9xiW6IgHQG2zFRJyqOsBAknxJ8Kvw3syBEMoM8rVuI7tQxjv8h4y26LwmOX397VTf4gFUxKtHVLAAcuRIkaGtJtHTppoL4Nwbo7ivnY8oy21UgwB2VB8R760+K7DeRrI+z3ELly6odw2+aEUSZ7wxjyrXYrsN+muWXJ2xRbS/irwJ7lJ9NflVh4mn5hQXEMUrq0EGEaT3aGpKRgvaOx0uIWySQt7FEXIkSllF0/8AYxnkQtOMZcuxlsjLtEFVyqNAACpHhtNBXlniFsd1y/6lLZ/g04cMrGAkToS7hiTpsLZE+R7q64tYRXr+TjhHeT+4PYweLbRrkDn1xt+22J57Hu8adLbZOhUksVmTrrBXUyT3n1pVi8ReEALl6w1Rtz+WXVefLemK3YtW2YiQpkzOo338t/rWEzriH427IHn8qEmqLeNVzAIPlV4rNAxTxmx+Phz+e3ds+9klfUk+lcexpDYNROqO6nmd5HwIPvoz2jUjDC4u9l1uDvIUjMB+2aC9jx0d3E2NwtwOmuhVtAR4ZcnrWuk/pn7M85rHqUvOx1dtwrH/ACmPcNK6xWCAU5RrspYkiTtPfrE1ff7DfoP8ULjrdkgglJJHMFhrykmKSdnXKNXQDwLGX2u5b1tUAOhVj1jLA6FiY6oPhp31qcXc6jfprH8EGIW4vSvNvI2nRqkMCQJI3JVQ2mmscq0NzHoQRnGtGrV7B094mcuX6M4bczW7nvH/AI0luvXOFxjKdDB356+BFYt1udMVbLOKWimPsPGjXlE/9xGQj1tKI8RTfFcNRnLMTJOUqSSpG4bIdCQSIPhQycYkAPbVoMjnqNQQCDrMQaubiavGa3MbSZjy0qo68aSTJXTtN2c/8KsgQxOUypUklcu+x0mYg+FFYkf8scoMZGI15ZtPf5bUL/xG2nZsoD39X+QtVXOIXLwZQQAQNBp478/Wk9bJ0WtLHcC4TiIue6OcCT9BWjzTqNiNKy9nEf07zcVsuxI/t5ht9Rpy760GBRcso2ZGgrrIjwpozYxFsMhB2IIPiDod6xnD7psYq1mOUhjh7pOmZd7DGe9dv0VtbHZHlWe9reGEjpFhQwC3G2ykGbNwnllbqzpAaqg1Gab47nH1cHSnHlGhxHYb9J/g1VimUqRJAOhgMp8Ygb+VBcO4ytzDhnZVfKUcMQpFxRlYa+OtEXeKWycqklpmApJ312nmPhTrF0ze81a7oX4TDXUB6S69wZDGYaLAOzQM0g6nwFUF6vwGFyK4HSQc7DPMKsNlVRygsfWlrXaU3bHpKoje7glbcClmN9nmI/DfL5if96dmvDUmliCxwi+o63RufAlZ8wQRV39NeH9gP7xTmpFT4aL8SQkfA3m/tVfN5/gUdw7BNbBzEEnuo2K9pqKQnNvkqu4YMIIpSeG3cOc2HOZCZewTo3ebZPZbn3GNY3DsV5TolHFnj1vIpi5JWSvRPmWeTaRI2MGuLnFkuKVNi8ysIOZAgI59phV9SKAfG4l4PavWXb8KbbcmdZzCAjbkA5BDd5E03bH3iNLdsed1j8Bb+dd/SoabdkwgtNYoF6TENo7WQh3Co+aP1M/yqq5w0Haj6lF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>
              <a:latin typeface="Comic Sans MS" pitchFamily="66" charset="0"/>
            </a:endParaRPr>
          </a:p>
        </p:txBody>
      </p:sp>
      <p:pic>
        <p:nvPicPr>
          <p:cNvPr id="100358" name="Picture 11" descr="http://t2.gstatic.com/images?q=tbn:ANd9GcRwJ8kPC7o75iqRLumfhBapFqQOagAnyT5FCj86gxY8v8WoIh_T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15" y="587375"/>
            <a:ext cx="2234970" cy="193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9716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490537"/>
          </a:xfrm>
        </p:spPr>
        <p:txBody>
          <a:bodyPr lIns="91440" rIns="91440" bIns="45720" anchor="ctr" anchorCtr="1">
            <a:normAutofit fontScale="90000"/>
          </a:bodyPr>
          <a:lstStyle/>
          <a:p>
            <a:pPr eaLnBrk="1" hangingPunct="1">
              <a:defRPr/>
            </a:pPr>
            <a:r>
              <a:rPr lang="tr-TR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BİTLENME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050"/>
            <a:ext cx="7452320" cy="5218113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Saç bitleri insan saçında yaşayan ve üreyen kan emici böceklerdir.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Günde 2 – 8 kez kan emerek beslenirler.</a:t>
            </a: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Saç biti saçın diplerine yerleşir ve yumurtalarını bırakır.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Bitin yumurtalarına sirke denir.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Sirkeyi görmek biti görmekten daha kolaydır.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Genellikle kulak arkalarında, enseye yakın bölgelerdeki saç tellerine tutunmuş halde bulunurlar.</a:t>
            </a:r>
          </a:p>
          <a:p>
            <a:pPr eaLnBrk="1" hangingPunct="1">
              <a:defRPr/>
            </a:pPr>
            <a:endParaRPr lang="tr-TR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884" name="Picture 4" descr="bi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49" y="910772"/>
            <a:ext cx="244901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untitled sirkee">
            <a:extLst>
              <a:ext uri="{FF2B5EF4-FFF2-40B4-BE49-F238E27FC236}">
                <a16:creationId xmlns:a16="http://schemas.microsoft.com/office/drawing/2014/main" id="{566BF6D4-C5EB-7348-9C8F-7E1B697D1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912" y="4934635"/>
            <a:ext cx="4392612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05931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333375"/>
            <a:ext cx="5473005" cy="55768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Bitler toplu iğne başı büyüklüğündedir.</a:t>
            </a:r>
          </a:p>
          <a:p>
            <a:pPr eaLnBrk="1" hangingPunct="1"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6 bacağı vardır. Beyazımsıdır.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Hastalık taşıyıcısı değildirler ama kaşıntı yaptıkları için deriyi tahrip edip enfeksiyona neden olabilirler.</a:t>
            </a:r>
            <a:r>
              <a:rPr lang="tr-TR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tr-TR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NASIL BULAŞIR ?</a:t>
            </a: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Saç biti son derece bulaşıcıdır.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Tarak, fırça, eşarp, yastık, şapka, tüylü oyuncaklar gibi paylaşılan kişisel eşyalarla bulaşır.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Toplu yerlerde de sık görülür. (</a:t>
            </a:r>
            <a:r>
              <a:rPr lang="tr-TR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okul,yurt,kreş</a:t>
            </a: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gibi)</a:t>
            </a: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Tedavi: </a:t>
            </a: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Şampuan, krem ve losyonlar kullanılır.</a:t>
            </a:r>
          </a:p>
          <a:p>
            <a:pPr>
              <a:buNone/>
              <a:defRPr/>
            </a:pPr>
            <a:endParaRPr lang="tr-TR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tr-TR" sz="24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tr-T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699" name="Picture 4" descr="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692151"/>
            <a:ext cx="2376513" cy="19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5" descr="imagesCASTAON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80928"/>
            <a:ext cx="274060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P">
            <a:hlinkClick r:id="rId4"/>
            <a:extLst>
              <a:ext uri="{FF2B5EF4-FFF2-40B4-BE49-F238E27FC236}">
                <a16:creationId xmlns:a16="http://schemas.microsoft.com/office/drawing/2014/main" id="{4AF56FA9-4ACD-1545-AD59-303490DE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02099"/>
            <a:ext cx="28082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752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633412"/>
          </a:xfrm>
        </p:spPr>
        <p:txBody>
          <a:bodyPr lIns="91440" rIns="91440" bIns="45720" anchor="ctr" anchorCtr="1">
            <a:normAutofit/>
          </a:bodyPr>
          <a:lstStyle/>
          <a:p>
            <a:pPr eaLnBrk="1" hangingPunct="1">
              <a:defRPr/>
            </a:pPr>
            <a:r>
              <a:rPr lang="tr-TR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KEPEKLENME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908050"/>
            <a:ext cx="7798693" cy="52181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tr-TR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Saçlı derideki ölü deri hücrelerin normalden daha hızlı ve büyük parçacıklar halinde dökülmesidir. </a:t>
            </a:r>
          </a:p>
          <a:p>
            <a:pPr>
              <a:defRPr/>
            </a:pPr>
            <a:r>
              <a:rPr lang="tr-TR" sz="2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NEDENLERİ;</a:t>
            </a:r>
            <a:r>
              <a:rPr lang="tr-TR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Saçların uzun süre kirli tutulması</a:t>
            </a:r>
          </a:p>
          <a:p>
            <a:pPr>
              <a:defRPr/>
            </a:pPr>
            <a:r>
              <a:rPr lang="tr-TR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Saçların iyi durulanamaması</a:t>
            </a:r>
          </a:p>
          <a:p>
            <a:pPr>
              <a:defRPr/>
            </a:pPr>
            <a:r>
              <a:rPr lang="tr-TR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Saçlı derinin kuru olması</a:t>
            </a:r>
          </a:p>
          <a:p>
            <a:pPr>
              <a:defRPr/>
            </a:pPr>
            <a:r>
              <a:rPr lang="tr-TR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Yıkama işlemindeki suyun kireçli olması</a:t>
            </a:r>
          </a:p>
          <a:p>
            <a:pPr>
              <a:defRPr/>
            </a:pPr>
            <a:r>
              <a:rPr lang="tr-TR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Abartılı saç spreyi ve jöle kullanımı</a:t>
            </a:r>
          </a:p>
          <a:p>
            <a:pPr>
              <a:defRPr/>
            </a:pPr>
            <a:r>
              <a:rPr lang="tr-TR" sz="2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KEPEKTEN KORUNMAK İÇİN;</a:t>
            </a:r>
            <a:r>
              <a:rPr lang="tr-TR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tr-TR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Saçlarımızı sık yıkayalım ve iyice durulandığından emin olalım.</a:t>
            </a:r>
          </a:p>
          <a:p>
            <a:pPr>
              <a:defRPr/>
            </a:pPr>
            <a:r>
              <a:rPr lang="tr-TR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Dengeli beslenelim.</a:t>
            </a:r>
          </a:p>
          <a:p>
            <a:pPr>
              <a:defRPr/>
            </a:pPr>
            <a:r>
              <a:rPr lang="tr-TR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Saç diplerini kaşımayalım.</a:t>
            </a:r>
          </a:p>
          <a:p>
            <a:pPr>
              <a:defRPr/>
            </a:pPr>
            <a:r>
              <a:rPr lang="tr-TR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Kepek önleyici şampuanlar kullanalım.</a:t>
            </a:r>
          </a:p>
          <a:p>
            <a:pPr>
              <a:defRPr/>
            </a:pPr>
            <a:r>
              <a:rPr lang="tr-TR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Kepekli saçları sıcak su ile yıkamak iyi değildir. ılık su ile </a:t>
            </a:r>
            <a:r>
              <a:rPr lang="tr-TR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yıkamaya özen gösterelim.</a:t>
            </a:r>
          </a:p>
          <a:p>
            <a:pPr>
              <a:defRPr/>
            </a:pPr>
            <a:endParaRPr lang="tr-TR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19812" name="Picture 4" descr="fg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01217"/>
            <a:ext cx="288032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85023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229600" cy="706437"/>
          </a:xfrm>
        </p:spPr>
        <p:txBody>
          <a:bodyPr lIns="91440" rIns="91440" bIns="45720" anchor="ctr" anchorCtr="1"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defRPr/>
            </a:pPr>
            <a:r>
              <a:rPr lang="tr-TR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SAÇ KIRAN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39800"/>
            <a:ext cx="6337300" cy="5003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Mantarların sebep olduğu, bulaşıcı bir hastalıktır.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Bölgesel kellik oluşturur.</a:t>
            </a: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Saç diplerine yerleşen mantarlar yerleştikleri bölgeyi tahrip ederek saçı döker.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Bu bölgelerde parlak, saçsız bir görüntü oluşur.</a:t>
            </a: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Doktorun verdiği mantar öldürücü ilaçlar kullanılmalıdır.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İlaçların en az 6 hafta kullanılması gerekir.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Tedavinin daha iyi sonuç vermesi için saçlar 0 numara tıraş edilebilir.</a:t>
            </a:r>
          </a:p>
          <a:p>
            <a:pPr>
              <a:defRPr/>
            </a:pPr>
            <a:endParaRPr lang="tr-T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defRPr/>
            </a:pPr>
            <a:endParaRPr lang="tr-T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5172" name="Picture 6" descr="http://t3.gstatic.com/images?q=tbn:ANd9GcTMaoKZYx7lGJXILNZwnWGigiCk_td40srFoa_wyD9TRXYEbN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9663"/>
            <a:ext cx="1944638" cy="22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3" name="Picture 8" descr="http://t3.gstatic.com/images?q=tbn:ANd9GcTQVaSZLAOKE1IUFu9iHb6jf54uL1DdQXY8LWNL7UKsx2wJ2tq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50043"/>
            <a:ext cx="2052464" cy="185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t0.gstatic.com/images?q=tbn:ANd9GcTS7W4m98oK3a_1j_2qsAIVOVXbFd-F8CqppVb3pj79FgTgFK9Eu6MQQv5dZg">
            <a:extLst>
              <a:ext uri="{FF2B5EF4-FFF2-40B4-BE49-F238E27FC236}">
                <a16:creationId xmlns:a16="http://schemas.microsoft.com/office/drawing/2014/main" id="{EDA82C55-A359-9042-A3F3-B8130E87B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73263"/>
            <a:ext cx="1764432" cy="18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67582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0"/>
            <a:ext cx="9036050" cy="765175"/>
          </a:xfrm>
        </p:spPr>
        <p:txBody>
          <a:bodyPr lIns="91440" rIns="91440" bIns="45720" anchor="ctr" anchorCtr="1"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defRPr/>
            </a:pPr>
            <a:r>
              <a:rPr lang="tr-TR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SAÇ DÖKÜLMESİ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620712"/>
            <a:ext cx="7848872" cy="5976639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35000"/>
              </a:spcBef>
              <a:defRPr/>
            </a:pPr>
            <a:endParaRPr lang="tr-TR" sz="2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eaLnBrk="1" hangingPunct="1">
              <a:spcBef>
                <a:spcPct val="35000"/>
              </a:spcBef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Uzmanlar günde 50-100 adet saç telinin dökülmesini normal sınırlar içinde kabul ederler.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Eğer aşırı miktarda </a:t>
            </a:r>
            <a:r>
              <a:rPr lang="tr-T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saç kaybı ve saçlarda gözle görülen incelme olursa </a:t>
            </a: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 kısa zamanda doktora başvurulması gerekir. 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Uygunsuz saç bakımı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Genetik faktörler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Üzüntü, stres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Dengesiz beslenme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Kansızlık (anemi)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Aşırı jöle ve saç spreyi kullanımı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Veya başka hastalıkların belirtisi olarak da saçlar dökülebilir.</a:t>
            </a:r>
          </a:p>
          <a:p>
            <a:pPr>
              <a:defRPr/>
            </a:pPr>
            <a:endParaRPr lang="tr-T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35000"/>
              </a:spcBef>
              <a:defRPr/>
            </a:pPr>
            <a:endParaRPr lang="tr-TR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8244" name="Picture 3" descr="C:\Documents and Settings\sevg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80928"/>
            <a:ext cx="1835696" cy="216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52705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/>
          </p:cNvSpPr>
          <p:nvPr>
            <p:ph type="subTitle" idx="1"/>
          </p:nvPr>
        </p:nvSpPr>
        <p:spPr>
          <a:xfrm>
            <a:off x="323528" y="116633"/>
            <a:ext cx="8207697" cy="648071"/>
          </a:xfrm>
        </p:spPr>
        <p:txBody>
          <a:bodyPr>
            <a:normAutofit/>
          </a:bodyPr>
          <a:lstStyle/>
          <a:p>
            <a:pPr marL="990600" lvl="1" indent="-533400">
              <a:lnSpc>
                <a:spcPct val="80000"/>
              </a:lnSpc>
              <a:buFont typeface="Wingdings 2" pitchFamily="18" charset="2"/>
              <a:buBlip>
                <a:blip r:embed="rId2"/>
              </a:buBlip>
              <a:defRPr/>
            </a:pPr>
            <a:endParaRPr lang="tr-TR" sz="1000" dirty="0"/>
          </a:p>
          <a:p>
            <a:pPr marL="990600" lvl="1" indent="-533400">
              <a:lnSpc>
                <a:spcPct val="80000"/>
              </a:lnSpc>
              <a:defRPr/>
            </a:pP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AĞIZ VE DİŞ HİJYENİ</a:t>
            </a:r>
          </a:p>
          <a:p>
            <a:pPr marL="990600" lvl="1" indent="-533400">
              <a:lnSpc>
                <a:spcPct val="80000"/>
              </a:lnSpc>
              <a:buFontTx/>
              <a:buNone/>
              <a:defRPr/>
            </a:pPr>
            <a:endParaRPr lang="tr-TR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>
              <a:lnSpc>
                <a:spcPct val="80000"/>
              </a:lnSpc>
              <a:defRPr/>
            </a:pPr>
            <a:endParaRPr lang="tr-TR" sz="1000" dirty="0"/>
          </a:p>
          <a:p>
            <a:pPr marL="990600" lvl="1" indent="-533400">
              <a:lnSpc>
                <a:spcPct val="80000"/>
              </a:lnSpc>
              <a:defRPr/>
            </a:pPr>
            <a:endParaRPr lang="tr-TR" sz="1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>
              <a:lnSpc>
                <a:spcPct val="80000"/>
              </a:lnSpc>
              <a:defRPr/>
            </a:pPr>
            <a:endParaRPr lang="tr-TR" sz="1000" dirty="0"/>
          </a:p>
          <a:p>
            <a:pPr marL="533400" indent="-533400">
              <a:lnSpc>
                <a:spcPct val="80000"/>
              </a:lnSpc>
              <a:buFont typeface="Wingdings 2" pitchFamily="18" charset="2"/>
              <a:buChar char=""/>
              <a:defRPr/>
            </a:pPr>
            <a:endParaRPr lang="tr-TR" sz="700" dirty="0"/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-612775" y="3284538"/>
            <a:ext cx="619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0668"/>
            <a:ext cx="2158901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23217_~1">
            <a:extLst>
              <a:ext uri="{FF2B5EF4-FFF2-40B4-BE49-F238E27FC236}">
                <a16:creationId xmlns:a16="http://schemas.microsoft.com/office/drawing/2014/main" id="{2A07D9CF-6D6D-6C4B-AB78-9F007AF5F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476" y="3119263"/>
            <a:ext cx="1835696" cy="182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7E9D5F9F-DC41-D44F-A08D-ECE55339D27A}"/>
              </a:ext>
            </a:extLst>
          </p:cNvPr>
          <p:cNvSpPr/>
          <p:nvPr/>
        </p:nvSpPr>
        <p:spPr>
          <a:xfrm>
            <a:off x="755576" y="1484784"/>
            <a:ext cx="610242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SAĞLIKLI BİR AĞIZDA;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/>
              <a:t>Ağız </a:t>
            </a:r>
            <a:r>
              <a:rPr lang="tr-TR" sz="2800" dirty="0">
                <a:solidFill>
                  <a:srgbClr val="FF0000"/>
                </a:solidFill>
              </a:rPr>
              <a:t>kokusu yoktur.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/>
              <a:t>Dişetleri fırçalama sırasında </a:t>
            </a:r>
            <a:r>
              <a:rPr lang="tr-TR" sz="2800" dirty="0">
                <a:solidFill>
                  <a:srgbClr val="FF0000"/>
                </a:solidFill>
              </a:rPr>
              <a:t>kanamaz.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/>
              <a:t>Diş etleri gülkurusu </a:t>
            </a:r>
            <a:r>
              <a:rPr lang="tr-TR" sz="2800" dirty="0">
                <a:solidFill>
                  <a:srgbClr val="FF0000"/>
                </a:solidFill>
              </a:rPr>
              <a:t>pembe renklidir.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/>
              <a:t>Dişlerde </a:t>
            </a:r>
            <a:r>
              <a:rPr lang="tr-TR" sz="2800" dirty="0">
                <a:solidFill>
                  <a:srgbClr val="FF0000"/>
                </a:solidFill>
              </a:rPr>
              <a:t>sallanma </a:t>
            </a:r>
            <a:r>
              <a:rPr lang="tr-TR" sz="2800" dirty="0"/>
              <a:t>yoktur.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/>
              <a:t>Dişlerde </a:t>
            </a:r>
            <a:r>
              <a:rPr lang="tr-TR" sz="2800" dirty="0">
                <a:solidFill>
                  <a:srgbClr val="FF0000"/>
                </a:solidFill>
              </a:rPr>
              <a:t>çürük </a:t>
            </a:r>
            <a:r>
              <a:rPr lang="tr-TR" sz="2800" dirty="0"/>
              <a:t>yoktur.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/>
              <a:t>Dişler üzerinde </a:t>
            </a:r>
            <a:r>
              <a:rPr lang="tr-TR" sz="2800" dirty="0">
                <a:solidFill>
                  <a:srgbClr val="FF0000"/>
                </a:solidFill>
              </a:rPr>
              <a:t>diş taşı </a:t>
            </a:r>
            <a:r>
              <a:rPr lang="tr-TR" sz="2800" dirty="0"/>
              <a:t>yoktur.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/>
              <a:t>Dişler </a:t>
            </a:r>
            <a:r>
              <a:rPr lang="tr-TR" sz="2800" dirty="0">
                <a:solidFill>
                  <a:srgbClr val="FF0000"/>
                </a:solidFill>
              </a:rPr>
              <a:t>eksiksiz ve düzenli </a:t>
            </a:r>
            <a:r>
              <a:rPr lang="tr-TR" sz="2800" dirty="0"/>
              <a:t>bir şekilde sıralanmıştır.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/>
              <a:t>Çapraşıklık yoktur.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305588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/>
          </p:cNvSpPr>
          <p:nvPr>
            <p:ph type="title"/>
          </p:nvPr>
        </p:nvSpPr>
        <p:spPr>
          <a:xfrm>
            <a:off x="827584" y="260649"/>
            <a:ext cx="7859216" cy="648072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+mn-lt"/>
              </a:rPr>
              <a:t>DİŞ ÇÜRÜMESİ</a:t>
            </a:r>
          </a:p>
        </p:txBody>
      </p:sp>
      <p:sp>
        <p:nvSpPr>
          <p:cNvPr id="153603" name="Rectangle 3"/>
          <p:cNvSpPr>
            <a:spLocks noGrp="1"/>
          </p:cNvSpPr>
          <p:nvPr>
            <p:ph idx="1"/>
          </p:nvPr>
        </p:nvSpPr>
        <p:spPr>
          <a:xfrm>
            <a:off x="539552" y="908721"/>
            <a:ext cx="8352928" cy="5760367"/>
          </a:xfrm>
        </p:spPr>
        <p:txBody>
          <a:bodyPr>
            <a:noAutofit/>
          </a:bodyPr>
          <a:lstStyle/>
          <a:p>
            <a:r>
              <a:rPr lang="tr-TR" sz="2800" dirty="0"/>
              <a:t>Dişlerin en önemli hastalıkların biri </a:t>
            </a:r>
            <a:r>
              <a:rPr lang="tr-TR" sz="2800" dirty="0">
                <a:solidFill>
                  <a:schemeClr val="hlink"/>
                </a:solidFill>
              </a:rPr>
              <a:t>”</a:t>
            </a:r>
            <a:r>
              <a:rPr lang="tr-TR" sz="2800" b="1" dirty="0">
                <a:solidFill>
                  <a:srgbClr val="FF3300"/>
                </a:solidFill>
              </a:rPr>
              <a:t>diş</a:t>
            </a:r>
            <a:r>
              <a:rPr lang="tr-TR" sz="2800" dirty="0"/>
              <a:t> </a:t>
            </a:r>
            <a:r>
              <a:rPr lang="tr-TR" sz="2800" b="1" dirty="0" err="1">
                <a:solidFill>
                  <a:srgbClr val="FF3300"/>
                </a:solidFill>
              </a:rPr>
              <a:t>çürümesi</a:t>
            </a:r>
            <a:r>
              <a:rPr lang="tr-TR" sz="2800" dirty="0" err="1">
                <a:solidFill>
                  <a:schemeClr val="hlink"/>
                </a:solidFill>
              </a:rPr>
              <a:t>”</a:t>
            </a:r>
            <a:r>
              <a:rPr lang="tr-TR" sz="2800" dirty="0" err="1"/>
              <a:t>dir</a:t>
            </a:r>
            <a:r>
              <a:rPr lang="tr-TR" sz="2800" dirty="0"/>
              <a:t>.</a:t>
            </a:r>
            <a:r>
              <a:rPr lang="tr-TR" altLang="tr-TR" sz="2800" dirty="0">
                <a:solidFill>
                  <a:srgbClr val="FF0000"/>
                </a:solidFill>
              </a:rPr>
              <a:t> </a:t>
            </a:r>
          </a:p>
          <a:p>
            <a:r>
              <a:rPr lang="tr-TR" altLang="tr-TR" sz="2800" dirty="0">
                <a:solidFill>
                  <a:srgbClr val="FF0000"/>
                </a:solidFill>
              </a:rPr>
              <a:t>Dişlerde soğuk ve şekerli besinlere duyarlılığın oluşması diş çürüğüne işaret eder.</a:t>
            </a:r>
            <a:r>
              <a:rPr lang="tr-TR" altLang="tr-TR" sz="2800" dirty="0"/>
              <a:t> </a:t>
            </a:r>
          </a:p>
          <a:p>
            <a:r>
              <a:rPr lang="tr-TR" altLang="tr-TR" sz="2800" dirty="0"/>
              <a:t>Dişlerde kahverengi lekelerin görülmesi de dişin çürüdüğünü gösterir.</a:t>
            </a:r>
          </a:p>
          <a:p>
            <a:pPr>
              <a:lnSpc>
                <a:spcPct val="90000"/>
              </a:lnSpc>
            </a:pPr>
            <a:r>
              <a:rPr lang="tr-TR" sz="2800" dirty="0"/>
              <a:t>Diş çürüğü dişte oyuklar yaparak dişin yapısını bozan ve kendi kendine iyileşmeyen hastalıktır.</a:t>
            </a:r>
          </a:p>
          <a:p>
            <a:pPr>
              <a:lnSpc>
                <a:spcPct val="90000"/>
              </a:lnSpc>
            </a:pPr>
            <a:r>
              <a:rPr lang="tr-TR" sz="2800" dirty="0"/>
              <a:t>Besinler i</a:t>
            </a:r>
            <a:r>
              <a:rPr lang="tr-TR" sz="2800" dirty="0">
                <a:latin typeface="Arial" charset="0"/>
              </a:rPr>
              <a:t>ç</a:t>
            </a:r>
            <a:r>
              <a:rPr lang="tr-TR" sz="2800" dirty="0"/>
              <a:t>inde  diş </a:t>
            </a:r>
            <a:endParaRPr lang="tr-TR" sz="2800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r-TR" sz="2800" dirty="0">
                <a:latin typeface="Arial" charset="0"/>
              </a:rPr>
              <a:t> çü</a:t>
            </a:r>
            <a:r>
              <a:rPr lang="tr-TR" sz="2800" dirty="0"/>
              <a:t>r</a:t>
            </a:r>
            <a:r>
              <a:rPr lang="tr-TR" sz="2800" dirty="0">
                <a:latin typeface="Arial" charset="0"/>
              </a:rPr>
              <a:t>ü</a:t>
            </a:r>
            <a:r>
              <a:rPr lang="tr-TR" sz="2800" dirty="0"/>
              <a:t>mesine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/>
              <a:t>en çok </a:t>
            </a:r>
            <a:endParaRPr lang="tr-TR" sz="2800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r-TR" sz="2800" dirty="0">
                <a:latin typeface="Arial" charset="0"/>
              </a:rPr>
              <a:t> </a:t>
            </a:r>
            <a:r>
              <a:rPr lang="tr-TR" sz="2800" dirty="0"/>
              <a:t>neden olanlar </a:t>
            </a:r>
            <a:r>
              <a:rPr lang="tr-TR" sz="2800" dirty="0">
                <a:solidFill>
                  <a:srgbClr val="FF0000"/>
                </a:solidFill>
              </a:rPr>
              <a:t>şekerli </a:t>
            </a:r>
            <a:endParaRPr lang="tr-TR" sz="2800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r-TR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2800" dirty="0">
                <a:solidFill>
                  <a:srgbClr val="FF0000"/>
                </a:solidFill>
              </a:rPr>
              <a:t>gıdalardır.</a:t>
            </a:r>
          </a:p>
        </p:txBody>
      </p:sp>
      <p:pic>
        <p:nvPicPr>
          <p:cNvPr id="5" name="Picture 4" descr="TOOTHD~1">
            <a:extLst>
              <a:ext uri="{FF2B5EF4-FFF2-40B4-BE49-F238E27FC236}">
                <a16:creationId xmlns:a16="http://schemas.microsoft.com/office/drawing/2014/main" id="{3F08B80A-C0C7-7B43-8EDD-7685F5734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32" y="4509120"/>
            <a:ext cx="3600376" cy="21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71162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6408737" cy="432048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DİŞLERDE ÇÜRÜK OLUŞUMU</a:t>
            </a:r>
          </a:p>
        </p:txBody>
      </p:sp>
      <p:sp>
        <p:nvSpPr>
          <p:cNvPr id="155651" name="Rectangle 3"/>
          <p:cNvSpPr>
            <a:spLocks noGrp="1"/>
          </p:cNvSpPr>
          <p:nvPr>
            <p:ph idx="1"/>
          </p:nvPr>
        </p:nvSpPr>
        <p:spPr>
          <a:xfrm>
            <a:off x="467544" y="692696"/>
            <a:ext cx="6840760" cy="67687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2800" dirty="0"/>
              <a:t>Dişler iyi temizlenmez ise üzerinde besin artıkları ve mikroplar birikir.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Ağız içindeki bakteriler yiyecek artıklarındaki şekerli maddeleri kullanarak yiyecekleri yapışkan hale getirirler.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Bu yiyeceklerin dişler üzerine yapışmasına yol açar. Bu birikintilere </a:t>
            </a:r>
            <a:r>
              <a:rPr lang="tr-TR" sz="2800" dirty="0">
                <a:solidFill>
                  <a:srgbClr val="FF3300"/>
                </a:solidFill>
              </a:rPr>
              <a:t>PLAK</a:t>
            </a:r>
            <a:r>
              <a:rPr lang="tr-TR" sz="2800" dirty="0"/>
              <a:t> denir.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Plaklar bakterilerin dişler üzerine tutunmasına yol açar.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Bakteriler de dişin yüzeyinde delikler oluşturur.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Delikler giderek genişler ve oyuk halini alır.  Çürük hızla ilerler.</a:t>
            </a:r>
          </a:p>
          <a:p>
            <a:pPr>
              <a:lnSpc>
                <a:spcPct val="80000"/>
              </a:lnSpc>
            </a:pPr>
            <a:r>
              <a:rPr lang="tr-TR" sz="2800" b="1" dirty="0">
                <a:solidFill>
                  <a:srgbClr val="FF3300"/>
                </a:solidFill>
              </a:rPr>
              <a:t>Çürük kontrol altına alınmazsa; diş kayıpları meydana gelir.</a:t>
            </a:r>
          </a:p>
          <a:p>
            <a:pPr>
              <a:lnSpc>
                <a:spcPct val="80000"/>
              </a:lnSpc>
            </a:pPr>
            <a:endParaRPr lang="tr-TR" sz="2800" dirty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tr-TR" sz="2800" dirty="0"/>
          </a:p>
          <a:p>
            <a:pPr>
              <a:lnSpc>
                <a:spcPct val="80000"/>
              </a:lnSpc>
            </a:pPr>
            <a:endParaRPr lang="tr-TR" sz="2200" dirty="0"/>
          </a:p>
        </p:txBody>
      </p:sp>
      <p:pic>
        <p:nvPicPr>
          <p:cNvPr id="155652" name="Picture 4" descr="119068574931m7Ok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188640"/>
            <a:ext cx="18773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L20CAPB7QT2CAWVIOACCAPRTKF2CA0DA6MACARD95C2CA4Z9CKZCA490PPYCA565QZRCA1HISIJCAED4OWFCA75KJ0JCA2MVBESCA0B9PFRCATWE7QSCA28XSVKCAHOR5YACAD9MYPSCA2GDRC7CA03ZMJW">
            <a:extLst>
              <a:ext uri="{FF2B5EF4-FFF2-40B4-BE49-F238E27FC236}">
                <a16:creationId xmlns:a16="http://schemas.microsoft.com/office/drawing/2014/main" id="{D07E0919-306C-3745-9D15-F68C0C984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80928"/>
            <a:ext cx="194932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9591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MİKRO-ORGANİZMA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7380" y="1556094"/>
            <a:ext cx="7408333" cy="34506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5000"/>
              </a:lnSpc>
              <a:buClr>
                <a:srgbClr val="0066FF"/>
              </a:buClr>
              <a:buFont typeface="Monotype Sorts" pitchFamily="2" charset="2"/>
              <a:buChar char=" "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Çıplak gözle görülmeyecek kadar küçük, ancak mikroskopla görülebilen canlılar</a:t>
            </a:r>
            <a:r>
              <a:rPr lang="tr-TR" sz="3000" dirty="0">
                <a:solidFill>
                  <a:schemeClr val="tx2">
                    <a:lumMod val="75000"/>
                  </a:schemeClr>
                </a:solidFill>
              </a:rPr>
              <a:t>dır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66FF"/>
              </a:buClr>
              <a:buFont typeface="Monotype Sorts" pitchFamily="2" charset="2"/>
              <a:buChar char=" "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Çeşitleri;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   Bakteriler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   Virüsler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  Mantar ve küfler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</a:rPr>
              <a:t>Mayalar</a:t>
            </a:r>
            <a:endParaRPr lang="tr-TR" sz="3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sz="3000" dirty="0">
                <a:solidFill>
                  <a:schemeClr val="tx2">
                    <a:lumMod val="75000"/>
                  </a:schemeClr>
                </a:solidFill>
              </a:rPr>
              <a:t>   Parazitler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endParaRPr lang="tr-TR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716016" y="2852936"/>
            <a:ext cx="4078288" cy="3429000"/>
            <a:chOff x="2928" y="1488"/>
            <a:chExt cx="3050" cy="2604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1"/>
            <a:stretch>
              <a:fillRect/>
            </a:stretch>
          </p:blipFill>
          <p:spPr bwMode="auto">
            <a:xfrm>
              <a:off x="3456" y="1776"/>
              <a:ext cx="2522" cy="2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488"/>
              <a:ext cx="882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824"/>
              <a:ext cx="977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024"/>
              <a:ext cx="949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03740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rmAutofit/>
          </a:bodyPr>
          <a:lstStyle/>
          <a:p>
            <a:r>
              <a:rPr lang="tr-TR" altLang="tr-TR" sz="2800" dirty="0">
                <a:solidFill>
                  <a:srgbClr val="FF0000"/>
                </a:solidFill>
                <a:latin typeface="+mn-lt"/>
              </a:rPr>
              <a:t>ÇÜRÜK BELİRTİLERİ NELERDİR?</a:t>
            </a:r>
          </a:p>
        </p:txBody>
      </p:sp>
      <p:sp>
        <p:nvSpPr>
          <p:cNvPr id="141315" name="Rectangle 3"/>
          <p:cNvSpPr>
            <a:spLocks noGrp="1"/>
          </p:cNvSpPr>
          <p:nvPr>
            <p:ph idx="1"/>
          </p:nvPr>
        </p:nvSpPr>
        <p:spPr>
          <a:xfrm>
            <a:off x="179513" y="1124746"/>
            <a:ext cx="6912768" cy="4949030"/>
          </a:xfrm>
        </p:spPr>
        <p:txBody>
          <a:bodyPr>
            <a:normAutofit/>
          </a:bodyPr>
          <a:lstStyle/>
          <a:p>
            <a:endParaRPr lang="tr-TR" altLang="tr-TR" dirty="0"/>
          </a:p>
          <a:p>
            <a:r>
              <a:rPr lang="tr-TR" altLang="tr-TR" sz="2800" dirty="0">
                <a:latin typeface="Arial" pitchFamily="34" charset="0"/>
              </a:rPr>
              <a:t>Çü</a:t>
            </a:r>
            <a:r>
              <a:rPr lang="tr-TR" altLang="tr-TR" sz="2800" dirty="0"/>
              <a:t>r</a:t>
            </a:r>
            <a:r>
              <a:rPr lang="tr-TR" altLang="tr-TR" sz="2800" dirty="0">
                <a:latin typeface="Arial" pitchFamily="34" charset="0"/>
              </a:rPr>
              <a:t>ü</a:t>
            </a:r>
            <a:r>
              <a:rPr lang="tr-TR" altLang="tr-TR" sz="2800" dirty="0"/>
              <a:t>k ve oyulmuş bir diş, koyu renkli  boşluğuyla kolayca tanınır.</a:t>
            </a:r>
          </a:p>
          <a:p>
            <a:r>
              <a:rPr lang="tr-TR" altLang="tr-TR" sz="2800" dirty="0">
                <a:latin typeface="Tahoma" pitchFamily="34" charset="0"/>
              </a:rPr>
              <a:t>Dişte hissedilen bir boşluk, sivri </a:t>
            </a:r>
            <a:r>
              <a:rPr lang="tr-TR" altLang="tr-TR" sz="2800" dirty="0"/>
              <a:t>ç</a:t>
            </a:r>
            <a:r>
              <a:rPr lang="tr-TR" altLang="tr-TR" sz="2800" dirty="0">
                <a:latin typeface="Tahoma" pitchFamily="34" charset="0"/>
              </a:rPr>
              <a:t>ıkıntılar,</a:t>
            </a:r>
          </a:p>
          <a:p>
            <a:endParaRPr lang="tr-TR" altLang="tr-TR" sz="2800" dirty="0">
              <a:latin typeface="Tahoma" pitchFamily="34" charset="0"/>
            </a:endParaRPr>
          </a:p>
          <a:p>
            <a:r>
              <a:rPr lang="tr-TR" altLang="tr-TR" sz="2800" dirty="0">
                <a:latin typeface="Tahoma" pitchFamily="34" charset="0"/>
              </a:rPr>
              <a:t>Sıcak, soğuk, ekşi, tatlı yendiğinde oluşan bir anlık hassasiyet,</a:t>
            </a:r>
          </a:p>
          <a:p>
            <a:endParaRPr lang="tr-TR" altLang="tr-TR" sz="2800" dirty="0">
              <a:latin typeface="Tahoma" pitchFamily="34" charset="0"/>
            </a:endParaRPr>
          </a:p>
          <a:p>
            <a:r>
              <a:rPr lang="tr-TR" altLang="tr-TR" sz="2800" dirty="0">
                <a:latin typeface="Tahoma" pitchFamily="34" charset="0"/>
              </a:rPr>
              <a:t>Dişin </a:t>
            </a:r>
            <a:r>
              <a:rPr lang="tr-TR" altLang="tr-TR" sz="2800" dirty="0"/>
              <a:t>ü</a:t>
            </a:r>
            <a:r>
              <a:rPr lang="tr-TR" altLang="tr-TR" sz="2800" dirty="0">
                <a:latin typeface="Tahoma" pitchFamily="34" charset="0"/>
              </a:rPr>
              <a:t>zerine basınca ağrı oluşması.</a:t>
            </a: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Ağrı oluşmasını beklemeden yılda </a:t>
            </a:r>
            <a:r>
              <a:rPr lang="tr-TR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az 2</a:t>
            </a: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kere diş hekimine gitmeliyiz.</a:t>
            </a:r>
          </a:p>
          <a:p>
            <a:endParaRPr lang="tr-TR" altLang="tr-TR" sz="2800" dirty="0">
              <a:latin typeface="Tahoma" pitchFamily="34" charset="0"/>
            </a:endParaRPr>
          </a:p>
          <a:p>
            <a:pPr>
              <a:buFont typeface="Wingdings 2" pitchFamily="18" charset="2"/>
              <a:buNone/>
            </a:pPr>
            <a:endParaRPr lang="tr-TR" altLang="tr-TR" dirty="0"/>
          </a:p>
          <a:p>
            <a:endParaRPr lang="tr-TR" altLang="tr-TR" dirty="0"/>
          </a:p>
          <a:p>
            <a:endParaRPr lang="tr-TR" altLang="tr-TR" dirty="0"/>
          </a:p>
        </p:txBody>
      </p:sp>
      <p:pic>
        <p:nvPicPr>
          <p:cNvPr id="141318" name="Picture 6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28818"/>
            <a:ext cx="25558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Y6RCAXCWMFJCA4W70C4CARCTGE5CAZ1KLOHCA5RR887CA3OIRDBCART5XXXCAHKI4SLCA5NOJ17CADRPH20CAIPF18HCACEP6W1CAH832URCAP90VPBCAM8BI18CA0REX9OCA2UM4NPCANPZT2BCA7X2SJS">
            <a:extLst>
              <a:ext uri="{FF2B5EF4-FFF2-40B4-BE49-F238E27FC236}">
                <a16:creationId xmlns:a16="http://schemas.microsoft.com/office/drawing/2014/main" id="{D727D341-3BDA-AA40-B972-1ECC53DA9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5127"/>
            <a:ext cx="18351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0008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/>
          </p:cNvSpPr>
          <p:nvPr>
            <p:ph type="title"/>
          </p:nvPr>
        </p:nvSpPr>
        <p:spPr>
          <a:xfrm>
            <a:off x="323528" y="1"/>
            <a:ext cx="8363272" cy="1268760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+mn-lt"/>
              </a:rPr>
              <a:t>AĞIZ VE DİŞ SAĞLIĞI VÜCUT SAĞLIĞINI NASIL ETKİLER</a:t>
            </a:r>
          </a:p>
        </p:txBody>
      </p:sp>
      <p:sp>
        <p:nvSpPr>
          <p:cNvPr id="164867" name="Rectangle 3"/>
          <p:cNvSpPr>
            <a:spLocks noGrp="1"/>
          </p:cNvSpPr>
          <p:nvPr>
            <p:ph idx="1"/>
          </p:nvPr>
        </p:nvSpPr>
        <p:spPr>
          <a:xfrm>
            <a:off x="611560" y="1052736"/>
            <a:ext cx="7919665" cy="5805264"/>
          </a:xfrm>
        </p:spPr>
        <p:txBody>
          <a:bodyPr/>
          <a:lstStyle/>
          <a:p>
            <a:pPr>
              <a:buClr>
                <a:schemeClr val="bg1"/>
              </a:buClr>
            </a:pPr>
            <a:endParaRPr lang="tr-TR" dirty="0"/>
          </a:p>
          <a:p>
            <a:pPr>
              <a:buClr>
                <a:schemeClr val="bg1"/>
              </a:buClr>
            </a:pPr>
            <a:r>
              <a:rPr lang="tr-TR" dirty="0"/>
              <a:t> </a:t>
            </a:r>
            <a:r>
              <a:rPr lang="tr-TR" sz="2800" dirty="0"/>
              <a:t>Baş ağrısı,</a:t>
            </a:r>
          </a:p>
          <a:p>
            <a:pPr>
              <a:buClr>
                <a:schemeClr val="bg1"/>
              </a:buClr>
            </a:pPr>
            <a:r>
              <a:rPr lang="tr-TR" sz="2800" dirty="0"/>
              <a:t> G</a:t>
            </a:r>
            <a:r>
              <a:rPr lang="tr-TR" sz="2800" dirty="0">
                <a:latin typeface="Arial" charset="0"/>
              </a:rPr>
              <a:t>ö</a:t>
            </a:r>
            <a:r>
              <a:rPr lang="tr-TR" sz="2800" dirty="0"/>
              <a:t>rme ve işitme bozukluğu,</a:t>
            </a:r>
          </a:p>
          <a:p>
            <a:pPr>
              <a:buClr>
                <a:schemeClr val="bg1"/>
              </a:buClr>
            </a:pPr>
            <a:r>
              <a:rPr lang="tr-TR" sz="2800" dirty="0"/>
              <a:t> Diş kayıpları,</a:t>
            </a:r>
          </a:p>
          <a:p>
            <a:pPr>
              <a:buClr>
                <a:schemeClr val="bg1"/>
              </a:buClr>
            </a:pPr>
            <a:r>
              <a:rPr lang="tr-TR" sz="2800" dirty="0"/>
              <a:t> Boğaz iltihapları,</a:t>
            </a:r>
          </a:p>
          <a:p>
            <a:pPr>
              <a:buClr>
                <a:schemeClr val="bg1"/>
              </a:buClr>
            </a:pPr>
            <a:r>
              <a:rPr lang="tr-TR" sz="2800" dirty="0"/>
              <a:t> Kalp hastalıkları,</a:t>
            </a:r>
          </a:p>
          <a:p>
            <a:pPr>
              <a:buClr>
                <a:schemeClr val="bg1"/>
              </a:buClr>
            </a:pPr>
            <a:r>
              <a:rPr lang="tr-TR" sz="2800" dirty="0"/>
              <a:t> Mide hastalıkları,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71874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1586"/>
          </a:xfrm>
        </p:spPr>
        <p:txBody>
          <a:bodyPr>
            <a:normAutofit fontScale="90000"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+mn-lt"/>
              </a:rPr>
              <a:t>AĞIZ VE DİŞ SAĞLIĞINI KORUMAK İÇİN;</a:t>
            </a:r>
          </a:p>
        </p:txBody>
      </p:sp>
      <p:sp>
        <p:nvSpPr>
          <p:cNvPr id="169987" name="Rectangle 3"/>
          <p:cNvSpPr>
            <a:spLocks noGrp="1"/>
          </p:cNvSpPr>
          <p:nvPr>
            <p:ph idx="1"/>
          </p:nvPr>
        </p:nvSpPr>
        <p:spPr>
          <a:xfrm>
            <a:off x="504155" y="847293"/>
            <a:ext cx="8135689" cy="5177755"/>
          </a:xfrm>
        </p:spPr>
        <p:txBody>
          <a:bodyPr>
            <a:normAutofit lnSpcReduction="10000"/>
          </a:bodyPr>
          <a:lstStyle/>
          <a:p>
            <a:r>
              <a:rPr lang="tr-TR" sz="2800" dirty="0"/>
              <a:t>Dişlerin daha güçlü olabilmesi için   diş hijyenine dikkat edilip, protein, kalsiyum, </a:t>
            </a:r>
            <a:r>
              <a:rPr lang="tr-TR" sz="2800" dirty="0" err="1"/>
              <a:t>fosfor,C</a:t>
            </a:r>
            <a:r>
              <a:rPr lang="tr-TR" sz="2800" dirty="0"/>
              <a:t> ve D vitaminleri bakımından zengin beslenilmeli.</a:t>
            </a:r>
          </a:p>
          <a:p>
            <a:r>
              <a:rPr lang="tr-TR" sz="2800" dirty="0"/>
              <a:t>Kola, gazoz gibi </a:t>
            </a:r>
            <a:r>
              <a:rPr lang="tr-TR" sz="2800" dirty="0">
                <a:solidFill>
                  <a:srgbClr val="FF0000"/>
                </a:solidFill>
              </a:rPr>
              <a:t>asitli içeceklerden </a:t>
            </a:r>
            <a:r>
              <a:rPr lang="tr-TR" sz="2800" dirty="0"/>
              <a:t>kaçınılmalıdır.</a:t>
            </a:r>
          </a:p>
          <a:p>
            <a:r>
              <a:rPr lang="tr-TR" sz="2800" dirty="0"/>
              <a:t>Yemeklerden </a:t>
            </a:r>
            <a:r>
              <a:rPr lang="tr-TR" sz="2800" dirty="0">
                <a:solidFill>
                  <a:srgbClr val="FF0000"/>
                </a:solidFill>
              </a:rPr>
              <a:t>sonra ve yatmadan </a:t>
            </a:r>
            <a:r>
              <a:rPr lang="tr-TR" sz="2800" dirty="0"/>
              <a:t>önce dişler fırçalanmalıdır. </a:t>
            </a:r>
          </a:p>
          <a:p>
            <a:r>
              <a:rPr lang="tr-TR" sz="2800" dirty="0"/>
              <a:t>Fındık gibi </a:t>
            </a:r>
            <a:r>
              <a:rPr lang="tr-TR" sz="2800" dirty="0">
                <a:solidFill>
                  <a:srgbClr val="FF0000"/>
                </a:solidFill>
              </a:rPr>
              <a:t>sert besinler </a:t>
            </a:r>
            <a:r>
              <a:rPr lang="tr-TR" sz="2800" dirty="0"/>
              <a:t>dişlerle kırılmamalıdır.</a:t>
            </a:r>
          </a:p>
          <a:p>
            <a:r>
              <a:rPr lang="tr-TR" sz="2800" dirty="0"/>
              <a:t>Çok </a:t>
            </a:r>
            <a:r>
              <a:rPr lang="tr-TR" sz="2800" dirty="0">
                <a:solidFill>
                  <a:srgbClr val="FF0000"/>
                </a:solidFill>
              </a:rPr>
              <a:t>soğuk ve çok sıcak </a:t>
            </a:r>
            <a:r>
              <a:rPr lang="tr-TR" sz="2800" dirty="0"/>
              <a:t>besinlerden kaçınılmalıdır.</a:t>
            </a:r>
          </a:p>
          <a:p>
            <a:r>
              <a:rPr lang="tr-TR" sz="2800" dirty="0"/>
              <a:t>Diş aralarını temizlemek için  </a:t>
            </a:r>
            <a:r>
              <a:rPr lang="tr-TR" sz="2800" b="1" dirty="0">
                <a:solidFill>
                  <a:srgbClr val="FF3300"/>
                </a:solidFill>
              </a:rPr>
              <a:t>diş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>
                <a:solidFill>
                  <a:srgbClr val="FF3300"/>
                </a:solidFill>
              </a:rPr>
              <a:t>ipi</a:t>
            </a:r>
            <a:r>
              <a:rPr lang="tr-TR" sz="2800" dirty="0"/>
              <a:t> kullanılmalıdır.</a:t>
            </a:r>
          </a:p>
          <a:p>
            <a:endParaRPr lang="tr-TR" sz="2800" dirty="0"/>
          </a:p>
          <a:p>
            <a:pPr>
              <a:spcBef>
                <a:spcPct val="0"/>
              </a:spcBef>
            </a:pPr>
            <a:r>
              <a:rPr lang="tr-TR" sz="2800" dirty="0"/>
              <a:t>Sürekli yenilen </a:t>
            </a:r>
            <a:r>
              <a:rPr lang="tr-TR" sz="2800" dirty="0">
                <a:solidFill>
                  <a:srgbClr val="FF0000"/>
                </a:solidFill>
              </a:rPr>
              <a:t>şekerli yiyeceklerden </a:t>
            </a:r>
            <a:r>
              <a:rPr lang="tr-TR" sz="2800" dirty="0" err="1"/>
              <a:t>kaçınılmalı,eğer</a:t>
            </a:r>
            <a:r>
              <a:rPr lang="tr-TR" sz="2800" dirty="0"/>
              <a:t> yenilecek ise yemeklerden sonra yenilmeli ve üzerine </a:t>
            </a:r>
            <a:r>
              <a:rPr lang="tr-TR" sz="2800" dirty="0">
                <a:solidFill>
                  <a:srgbClr val="FF0000"/>
                </a:solidFill>
              </a:rPr>
              <a:t>bir bardak su </a:t>
            </a:r>
            <a:r>
              <a:rPr lang="tr-TR" sz="2800" dirty="0"/>
              <a:t>içilmelidir.</a:t>
            </a:r>
          </a:p>
          <a:p>
            <a:endParaRPr lang="tr-TR" sz="2800" dirty="0"/>
          </a:p>
          <a:p>
            <a:pPr>
              <a:buFont typeface="Wingdings 2" pitchFamily="18" charset="2"/>
              <a:buNone/>
            </a:pPr>
            <a:endParaRPr lang="tr-TR" sz="2800" dirty="0"/>
          </a:p>
          <a:p>
            <a:endParaRPr lang="tr-TR" sz="2800" dirty="0"/>
          </a:p>
        </p:txBody>
      </p:sp>
      <p:pic>
        <p:nvPicPr>
          <p:cNvPr id="169988" name="Picture 4" descr="ASİTLİ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122065"/>
            <a:ext cx="1800225" cy="165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9" name="Picture 5" descr="SG7CA1MYW96CAYG3ZLYCA09S28HCAEKX8S5CAIE24P4CAZ458H9CAF7J6YOCA0UFFGZCA6CZ3KQCAIEU0P3CA1PIGI4CAF67MJECADRO5CGCASELCWUCANVLPR4CAYCDFZQCANOXRCBCA85U0W5CABGT2L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723" y="1340768"/>
            <a:ext cx="136827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14047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/>
          </p:cNvSpPr>
          <p:nvPr>
            <p:ph type="title"/>
          </p:nvPr>
        </p:nvSpPr>
        <p:spPr>
          <a:xfrm>
            <a:off x="755576" y="260649"/>
            <a:ext cx="7924874" cy="720080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+mn-lt"/>
              </a:rPr>
              <a:t>AĞIZ VE DİŞ SAĞLIĞINI KORUMAK İÇİN;</a:t>
            </a:r>
          </a:p>
        </p:txBody>
      </p:sp>
      <p:sp>
        <p:nvSpPr>
          <p:cNvPr id="226307" name="Rectangle 3"/>
          <p:cNvSpPr>
            <a:spLocks noGrp="1"/>
          </p:cNvSpPr>
          <p:nvPr>
            <p:ph idx="1"/>
          </p:nvPr>
        </p:nvSpPr>
        <p:spPr>
          <a:xfrm>
            <a:off x="467544" y="980730"/>
            <a:ext cx="7920880" cy="5093046"/>
          </a:xfrm>
        </p:spPr>
        <p:txBody>
          <a:bodyPr/>
          <a:lstStyle/>
          <a:p>
            <a:pPr>
              <a:buClr>
                <a:srgbClr val="000066"/>
              </a:buClr>
              <a:buFont typeface="Wingdings 2" pitchFamily="18" charset="2"/>
              <a:buNone/>
            </a:pPr>
            <a:endParaRPr lang="tr-TR" dirty="0"/>
          </a:p>
          <a:p>
            <a:r>
              <a:rPr lang="tr-TR" sz="2800" dirty="0"/>
              <a:t>Florürlü diş macunu ile dişler    fırçalanmalı.</a:t>
            </a:r>
          </a:p>
          <a:p>
            <a:r>
              <a:rPr lang="tr-TR" sz="2800" dirty="0"/>
              <a:t>Diş hekimi gerek görmedikçe dişler çektirilmemelidir.</a:t>
            </a:r>
            <a:r>
              <a:rPr lang="tr-TR" sz="2800" dirty="0">
                <a:latin typeface="Tahoma" pitchFamily="34" charset="0"/>
              </a:rPr>
              <a:t> </a:t>
            </a:r>
          </a:p>
          <a:p>
            <a:r>
              <a:rPr lang="tr-TR" sz="2800" dirty="0"/>
              <a:t>Sakız çiğneme, </a:t>
            </a:r>
          </a:p>
          <a:p>
            <a:r>
              <a:rPr lang="tr-TR" sz="2800" dirty="0"/>
              <a:t>Ağıza kalem, parmak sokma, tırnak yeme, dudak, parmak, yanak ısırma, </a:t>
            </a:r>
          </a:p>
          <a:p>
            <a:r>
              <a:rPr lang="tr-TR" sz="2800" dirty="0"/>
              <a:t>Özellikle okul sıralarında çeneye el dayama gibi alışkanlıkların dişler ve çene için zararlı olduğu unutulmamalı, bunlardan kaçınmalıdır.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072115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/>
      <p:bldP spid="22630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+mn-lt"/>
              </a:rPr>
              <a:t>DİŞLERİMİZİN ÇÜRÜMESİNİ İSTEMİYORSAK;</a:t>
            </a:r>
          </a:p>
        </p:txBody>
      </p:sp>
      <p:sp>
        <p:nvSpPr>
          <p:cNvPr id="175107" name="Rectangle 3"/>
          <p:cNvSpPr>
            <a:spLocks noGrp="1"/>
          </p:cNvSpPr>
          <p:nvPr>
            <p:ph idx="1"/>
          </p:nvPr>
        </p:nvSpPr>
        <p:spPr>
          <a:xfrm>
            <a:off x="395536" y="1196752"/>
            <a:ext cx="8135689" cy="5400898"/>
          </a:xfrm>
        </p:spPr>
        <p:txBody>
          <a:bodyPr/>
          <a:lstStyle/>
          <a:p>
            <a:endParaRPr lang="tr-TR" sz="2300" dirty="0"/>
          </a:p>
          <a:p>
            <a:r>
              <a:rPr lang="tr-TR" sz="2800" dirty="0"/>
              <a:t>Günde en az 2 defa ve 2-3 dk. süreyle dişlerimizi </a:t>
            </a:r>
            <a:r>
              <a:rPr lang="tr-TR" sz="2800" b="1" dirty="0">
                <a:solidFill>
                  <a:srgbClr val="FF3300"/>
                </a:solidFill>
              </a:rPr>
              <a:t>FIRÇALAMALIYIZ</a:t>
            </a:r>
            <a:r>
              <a:rPr lang="tr-TR" sz="2800" dirty="0"/>
              <a:t>.</a:t>
            </a:r>
          </a:p>
          <a:p>
            <a:r>
              <a:rPr lang="tr-TR" sz="2800" dirty="0"/>
              <a:t>Özellikle yemeklerden sonra ilk 20 dakika içinde fırçalamalıyız ki mikroplar üremesin. </a:t>
            </a:r>
          </a:p>
          <a:p>
            <a:r>
              <a:rPr lang="tr-TR" sz="2800" dirty="0"/>
              <a:t>Bir diş fırçası genelde 3-4 ay kullanılabilir. </a:t>
            </a:r>
          </a:p>
          <a:p>
            <a:r>
              <a:rPr lang="tr-TR" sz="2800" dirty="0"/>
              <a:t>Diş fırçasının bozulduğunu kıl demetlerinin birbirinden ayrılmasından, dağılmasından ve eğilmesinden anlayabiliriz.</a:t>
            </a:r>
          </a:p>
          <a:p>
            <a:endParaRPr lang="tr-TR" sz="2300" dirty="0"/>
          </a:p>
        </p:txBody>
      </p:sp>
      <p:pic>
        <p:nvPicPr>
          <p:cNvPr id="5" name="Picture 5" descr="TOOTHB~1">
            <a:extLst>
              <a:ext uri="{FF2B5EF4-FFF2-40B4-BE49-F238E27FC236}">
                <a16:creationId xmlns:a16="http://schemas.microsoft.com/office/drawing/2014/main" id="{EC6CF0EE-26C1-6C44-865B-9868638F3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956" y="3816350"/>
            <a:ext cx="1728044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19525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/>
          </p:cNvSpPr>
          <p:nvPr>
            <p:ph type="title"/>
          </p:nvPr>
        </p:nvSpPr>
        <p:spPr>
          <a:xfrm>
            <a:off x="519906" y="0"/>
            <a:ext cx="7886700" cy="1325563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+mn-lt"/>
              </a:rPr>
              <a:t>DİŞLERİMİZİ NASIL FIRÇALAMALIYIZ?</a:t>
            </a:r>
          </a:p>
        </p:txBody>
      </p:sp>
      <p:sp>
        <p:nvSpPr>
          <p:cNvPr id="183299" name="Rectangle 3"/>
          <p:cNvSpPr>
            <a:spLocks noGrp="1"/>
          </p:cNvSpPr>
          <p:nvPr>
            <p:ph idx="1"/>
          </p:nvPr>
        </p:nvSpPr>
        <p:spPr>
          <a:xfrm>
            <a:off x="395537" y="1124744"/>
            <a:ext cx="6552728" cy="4961731"/>
          </a:xfrm>
        </p:spPr>
        <p:txBody>
          <a:bodyPr>
            <a:normAutofit lnSpcReduction="10000"/>
          </a:bodyPr>
          <a:lstStyle/>
          <a:p>
            <a:r>
              <a:rPr lang="tr-TR" sz="2800" dirty="0"/>
              <a:t>Önce üst dişler daha  sonra alt dişler fırçalanmalı.</a:t>
            </a:r>
          </a:p>
          <a:p>
            <a:r>
              <a:rPr lang="tr-TR" sz="2800" dirty="0"/>
              <a:t> Önce üst dişlerin sonra alt dişlerin iç yüzeyleri fırçalanmalı. </a:t>
            </a:r>
          </a:p>
          <a:p>
            <a:r>
              <a:rPr lang="tr-TR" sz="2800" dirty="0"/>
              <a:t>Bütün dişlerin çiğneme yüzeyleri yani üst yüzeyleri fırçalanmalı.</a:t>
            </a:r>
          </a:p>
          <a:p>
            <a:r>
              <a:rPr lang="tr-TR" sz="2800" dirty="0"/>
              <a:t>Daha sonra ferah bir nefes için dilimizi de fırçalamayı unutmamalıyız. </a:t>
            </a:r>
          </a:p>
          <a:p>
            <a:r>
              <a:rPr lang="tr-TR" sz="2800" dirty="0">
                <a:solidFill>
                  <a:srgbClr val="FF3300"/>
                </a:solidFill>
              </a:rPr>
              <a:t>DİKKAT</a:t>
            </a:r>
            <a:r>
              <a:rPr lang="tr-TR" sz="2800" dirty="0"/>
              <a:t>!! En çok dişlerin arka yüzleri arka dişler ve dil iyi temizlenmelidir. Çünkü bakteri ve yiyecek artıkları en çok buralarda birikir.</a:t>
            </a:r>
          </a:p>
          <a:p>
            <a:endParaRPr lang="tr-TR" dirty="0"/>
          </a:p>
        </p:txBody>
      </p:sp>
      <p:pic>
        <p:nvPicPr>
          <p:cNvPr id="24582" name="Picture 6" descr="brush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96" y="662781"/>
            <a:ext cx="1763687" cy="161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RUSH3~1">
            <a:extLst>
              <a:ext uri="{FF2B5EF4-FFF2-40B4-BE49-F238E27FC236}">
                <a16:creationId xmlns:a16="http://schemas.microsoft.com/office/drawing/2014/main" id="{B79DB74B-FF5A-DE41-B2F7-D60709DB6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95" y="3356992"/>
            <a:ext cx="176368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976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+mn-lt"/>
              </a:rPr>
              <a:t>DİŞ İPİ KULLANIMI</a:t>
            </a:r>
          </a:p>
        </p:txBody>
      </p:sp>
      <p:sp>
        <p:nvSpPr>
          <p:cNvPr id="187395" name="Rectangle 3"/>
          <p:cNvSpPr>
            <a:spLocks noGrp="1"/>
          </p:cNvSpPr>
          <p:nvPr>
            <p:ph idx="1"/>
          </p:nvPr>
        </p:nvSpPr>
        <p:spPr>
          <a:xfrm>
            <a:off x="395537" y="908722"/>
            <a:ext cx="6264696" cy="5177754"/>
          </a:xfrm>
        </p:spPr>
        <p:txBody>
          <a:bodyPr>
            <a:normAutofit fontScale="92500" lnSpcReduction="20000"/>
          </a:bodyPr>
          <a:lstStyle/>
          <a:p>
            <a:r>
              <a:rPr lang="tr-TR" sz="2800" dirty="0"/>
              <a:t>Dişler uygun teknikle fırçalandıktan  sonra diş ve diş eti çizgisi ile dişler  arasında kalan yemek atıklarının temizlenmesi için diş ipi kullanılır.</a:t>
            </a:r>
          </a:p>
          <a:p>
            <a:r>
              <a:rPr lang="tr-TR" altLang="tr-TR" sz="2800" dirty="0"/>
              <a:t>30 santimetre  kadar diş ipi alınır.</a:t>
            </a:r>
          </a:p>
          <a:p>
            <a:r>
              <a:rPr lang="tr-TR" altLang="tr-TR" sz="2800" dirty="0"/>
              <a:t>Bir bölümü bir elin orta parmağına diğer bölümü de  diğer elin orta parmağına dolanır.</a:t>
            </a:r>
          </a:p>
          <a:p>
            <a:r>
              <a:rPr lang="tr-TR" altLang="tr-TR" sz="2800" dirty="0"/>
              <a:t>  İpin bir bölümü de ortada kalmalıdır. </a:t>
            </a:r>
          </a:p>
          <a:p>
            <a:r>
              <a:rPr lang="tr-TR" altLang="tr-TR" sz="2800" dirty="0"/>
              <a:t>Ortada kalan ip bölümü işaret parmağı ile geriye doğru itilir.</a:t>
            </a:r>
          </a:p>
          <a:p>
            <a:r>
              <a:rPr lang="tr-TR" altLang="tr-TR" sz="2800" dirty="0"/>
              <a:t>İp dişler arasından geçirilir.</a:t>
            </a:r>
          </a:p>
          <a:p>
            <a:r>
              <a:rPr lang="tr-TR" altLang="tr-TR" sz="2800" dirty="0"/>
              <a:t>Bu hareketler sırasında sert olunmamalıdır.</a:t>
            </a:r>
            <a:r>
              <a:rPr lang="tr-TR" altLang="tr-TR" sz="2800" b="1" dirty="0">
                <a:solidFill>
                  <a:srgbClr val="FF2727"/>
                </a:solidFill>
              </a:rPr>
              <a:t> </a:t>
            </a:r>
          </a:p>
          <a:p>
            <a:r>
              <a:rPr lang="tr-TR" altLang="tr-TR" sz="2800" b="1" dirty="0">
                <a:solidFill>
                  <a:srgbClr val="FF2727"/>
                </a:solidFill>
              </a:rPr>
              <a:t>DİŞ İPİ 10 YAŞINDAN SONRA KULLANILMALIDIR</a:t>
            </a:r>
            <a:r>
              <a:rPr lang="tr-TR" altLang="tr-TR" sz="2800" dirty="0">
                <a:solidFill>
                  <a:srgbClr val="FF2727"/>
                </a:solidFill>
              </a:rPr>
              <a:t> !!</a:t>
            </a:r>
          </a:p>
          <a:p>
            <a:endParaRPr lang="tr-TR" altLang="tr-TR" dirty="0">
              <a:solidFill>
                <a:srgbClr val="FF2727"/>
              </a:solidFill>
            </a:endParaRPr>
          </a:p>
          <a:p>
            <a:endParaRPr lang="tr-TR" altLang="tr-TR" dirty="0"/>
          </a:p>
          <a:p>
            <a:pPr>
              <a:buFont typeface="Wingdings 2" pitchFamily="18" charset="2"/>
              <a:buNone/>
            </a:pP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0CE35-C44F-6244-889C-6FC8F451A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052736"/>
            <a:ext cx="248376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17877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+mn-lt"/>
              </a:rPr>
              <a:t>AĞIZ GARGARASI</a:t>
            </a:r>
          </a:p>
        </p:txBody>
      </p:sp>
      <p:sp>
        <p:nvSpPr>
          <p:cNvPr id="192515" name="Rectangle 3"/>
          <p:cNvSpPr>
            <a:spLocks noGrp="1"/>
          </p:cNvSpPr>
          <p:nvPr>
            <p:ph idx="1"/>
          </p:nvPr>
        </p:nvSpPr>
        <p:spPr>
          <a:xfrm>
            <a:off x="251521" y="1052736"/>
            <a:ext cx="6696968" cy="5616352"/>
          </a:xfrm>
        </p:spPr>
        <p:txBody>
          <a:bodyPr/>
          <a:lstStyle/>
          <a:p>
            <a:r>
              <a:rPr lang="tr-TR" sz="2800" dirty="0"/>
              <a:t>İçerdikleri maddelere göre ağızda bulunan mikroorganizmaların hareketlerini engeller.</a:t>
            </a:r>
          </a:p>
          <a:p>
            <a:endParaRPr lang="tr-TR" sz="2800" dirty="0"/>
          </a:p>
          <a:p>
            <a:r>
              <a:rPr lang="tr-TR" sz="2800" dirty="0"/>
              <a:t>  Ağızda bulunan bakterilerin sayısını azaltır. Buna bağlı olarak da ağız kokusunu ortadan kaldırır.</a:t>
            </a:r>
          </a:p>
          <a:p>
            <a:endParaRPr lang="tr-TR" dirty="0"/>
          </a:p>
        </p:txBody>
      </p:sp>
      <p:pic>
        <p:nvPicPr>
          <p:cNvPr id="192516" name="Picture 4" descr="agiz-dis-bakimi-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84784"/>
            <a:ext cx="21955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13868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5198624-755E-8E44-8E35-AB9431FC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/>
          <a:lstStyle/>
          <a:p>
            <a:r>
              <a:rPr lang="tr-TR" altLang="tr-TR" b="1" dirty="0">
                <a:solidFill>
                  <a:srgbClr val="FF0000"/>
                </a:solidFill>
              </a:rPr>
              <a:t>AĞIZ VE DİŞ ETİ HASTALIKLARI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08F8E0-398A-AE42-A9B2-40E7AAB4D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6"/>
            <a:ext cx="6535638" cy="5124227"/>
          </a:xfrm>
        </p:spPr>
        <p:txBody>
          <a:bodyPr>
            <a:normAutofit fontScale="85000" lnSpcReduction="10000"/>
          </a:bodyPr>
          <a:lstStyle/>
          <a:p>
            <a:r>
              <a:rPr lang="tr-TR" altLang="tr-TR" sz="2800" b="1" dirty="0">
                <a:solidFill>
                  <a:srgbClr val="FF3300"/>
                </a:solidFill>
                <a:latin typeface="Tahoma" pitchFamily="34" charset="0"/>
              </a:rPr>
              <a:t>U</a:t>
            </a:r>
            <a:r>
              <a:rPr lang="tr-TR" altLang="tr-TR" sz="2800" b="1" dirty="0">
                <a:solidFill>
                  <a:srgbClr val="FF3300"/>
                </a:solidFill>
              </a:rPr>
              <a:t>ç</a:t>
            </a:r>
            <a:r>
              <a:rPr lang="tr-TR" altLang="tr-TR" sz="2800" b="1" dirty="0">
                <a:solidFill>
                  <a:srgbClr val="FF3300"/>
                </a:solidFill>
                <a:latin typeface="Tahoma" pitchFamily="34" charset="0"/>
              </a:rPr>
              <a:t>uk: </a:t>
            </a:r>
            <a:r>
              <a:rPr lang="tr-TR" altLang="tr-TR" sz="2800" dirty="0">
                <a:latin typeface="Tahoma" pitchFamily="34" charset="0"/>
              </a:rPr>
              <a:t>Dudakta g</a:t>
            </a:r>
            <a:r>
              <a:rPr lang="tr-TR" altLang="tr-TR" sz="2800" dirty="0"/>
              <a:t>ö</a:t>
            </a:r>
            <a:r>
              <a:rPr lang="tr-TR" altLang="tr-TR" sz="2800" dirty="0">
                <a:latin typeface="Tahoma" pitchFamily="34" charset="0"/>
              </a:rPr>
              <a:t>r</a:t>
            </a:r>
            <a:r>
              <a:rPr lang="tr-TR" altLang="tr-TR" sz="2800" dirty="0"/>
              <a:t>ü</a:t>
            </a:r>
            <a:r>
              <a:rPr lang="tr-TR" altLang="tr-TR" sz="2800" dirty="0">
                <a:latin typeface="Tahoma" pitchFamily="34" charset="0"/>
              </a:rPr>
              <a:t>len i</a:t>
            </a:r>
            <a:r>
              <a:rPr lang="tr-TR" altLang="tr-TR" sz="2800" dirty="0"/>
              <a:t>ç</a:t>
            </a:r>
            <a:r>
              <a:rPr lang="tr-TR" altLang="tr-TR" sz="2800" dirty="0">
                <a:latin typeface="Tahoma" pitchFamily="34" charset="0"/>
              </a:rPr>
              <a:t>i sıvı dolu kabarcıklara verilen genel bir addır.</a:t>
            </a:r>
          </a:p>
          <a:p>
            <a:r>
              <a:rPr lang="tr-TR" altLang="tr-TR" sz="2800" dirty="0">
                <a:latin typeface="Tahoma" pitchFamily="34" charset="0"/>
              </a:rPr>
              <a:t>U</a:t>
            </a:r>
            <a:r>
              <a:rPr lang="tr-TR" altLang="tr-TR" sz="2800" dirty="0"/>
              <a:t>ç</a:t>
            </a:r>
            <a:r>
              <a:rPr lang="tr-TR" altLang="tr-TR" sz="2800" dirty="0">
                <a:latin typeface="Tahoma" pitchFamily="34" charset="0"/>
              </a:rPr>
              <a:t>uk genellikle ağrılıdır ve ağrı lezyonun (</a:t>
            </a:r>
            <a:r>
              <a:rPr lang="tr-TR" altLang="tr-TR" sz="2800" dirty="0" err="1">
                <a:latin typeface="Tahoma" pitchFamily="34" charset="0"/>
              </a:rPr>
              <a:t>defekt</a:t>
            </a:r>
            <a:r>
              <a:rPr lang="tr-TR" altLang="tr-TR" sz="2800" dirty="0">
                <a:latin typeface="Tahoma" pitchFamily="34" charset="0"/>
              </a:rPr>
              <a:t>, </a:t>
            </a:r>
            <a:r>
              <a:rPr lang="tr-TR" altLang="tr-TR" sz="2800" dirty="0" err="1">
                <a:latin typeface="Tahoma" pitchFamily="34" charset="0"/>
              </a:rPr>
              <a:t>harabiyet</a:t>
            </a:r>
            <a:r>
              <a:rPr lang="tr-TR" altLang="tr-TR" sz="2800" dirty="0">
                <a:latin typeface="Tahoma" pitchFamily="34" charset="0"/>
              </a:rPr>
              <a:t>) ortaya </a:t>
            </a:r>
            <a:r>
              <a:rPr lang="tr-TR" altLang="tr-TR" sz="2800" dirty="0"/>
              <a:t>ç</a:t>
            </a:r>
            <a:r>
              <a:rPr lang="tr-TR" altLang="tr-TR" sz="2800" dirty="0">
                <a:latin typeface="Tahoma" pitchFamily="34" charset="0"/>
              </a:rPr>
              <a:t>ıkışından birka</a:t>
            </a:r>
            <a:r>
              <a:rPr lang="tr-TR" altLang="tr-TR" sz="2800" dirty="0"/>
              <a:t>ç</a:t>
            </a:r>
            <a:r>
              <a:rPr lang="tr-TR" altLang="tr-TR" sz="2800" dirty="0">
                <a:latin typeface="Tahoma" pitchFamily="34" charset="0"/>
              </a:rPr>
              <a:t> g</a:t>
            </a:r>
            <a:r>
              <a:rPr lang="tr-TR" altLang="tr-TR" sz="2800" dirty="0"/>
              <a:t>ü</a:t>
            </a:r>
            <a:r>
              <a:rPr lang="tr-TR" altLang="tr-TR" sz="2800" dirty="0">
                <a:latin typeface="Tahoma" pitchFamily="34" charset="0"/>
              </a:rPr>
              <a:t>n </a:t>
            </a:r>
            <a:r>
              <a:rPr lang="tr-TR" altLang="tr-TR" sz="2800" dirty="0"/>
              <a:t>ö</a:t>
            </a:r>
            <a:r>
              <a:rPr lang="tr-TR" altLang="tr-TR" sz="2800" dirty="0">
                <a:latin typeface="Tahoma" pitchFamily="34" charset="0"/>
              </a:rPr>
              <a:t>nce ortaya </a:t>
            </a:r>
            <a:r>
              <a:rPr lang="tr-TR" altLang="tr-TR" sz="2800" dirty="0"/>
              <a:t>ç</a:t>
            </a:r>
            <a:r>
              <a:rPr lang="tr-TR" altLang="tr-TR" sz="2800" dirty="0">
                <a:latin typeface="Tahoma" pitchFamily="34" charset="0"/>
              </a:rPr>
              <a:t>ıkar.</a:t>
            </a:r>
          </a:p>
          <a:p>
            <a:r>
              <a:rPr lang="tr-TR" altLang="tr-TR" sz="2800" dirty="0">
                <a:latin typeface="Tahoma" pitchFamily="34" charset="0"/>
              </a:rPr>
              <a:t>Bu kabarcıklar saatler i</a:t>
            </a:r>
            <a:r>
              <a:rPr lang="tr-TR" altLang="tr-TR" sz="2800" dirty="0"/>
              <a:t>ç</a:t>
            </a:r>
            <a:r>
              <a:rPr lang="tr-TR" altLang="tr-TR" sz="2800" dirty="0">
                <a:latin typeface="Tahoma" pitchFamily="34" charset="0"/>
              </a:rPr>
              <a:t>inde patlayarak kabuklanır. 7-10 g</a:t>
            </a:r>
            <a:r>
              <a:rPr lang="tr-TR" altLang="tr-TR" sz="2800" dirty="0"/>
              <a:t>ü</a:t>
            </a:r>
            <a:r>
              <a:rPr lang="tr-TR" altLang="tr-TR" sz="2800" dirty="0">
                <a:latin typeface="Tahoma" pitchFamily="34" charset="0"/>
              </a:rPr>
              <a:t>n s</a:t>
            </a:r>
            <a:r>
              <a:rPr lang="tr-TR" altLang="tr-TR" sz="2800" dirty="0"/>
              <a:t>ü</a:t>
            </a:r>
            <a:r>
              <a:rPr lang="tr-TR" altLang="tr-TR" sz="2800" dirty="0">
                <a:latin typeface="Tahoma" pitchFamily="34" charset="0"/>
              </a:rPr>
              <a:t>rer.</a:t>
            </a:r>
          </a:p>
          <a:p>
            <a:r>
              <a:rPr lang="tr-TR" altLang="tr-TR" sz="2800" dirty="0">
                <a:latin typeface="Tahoma" pitchFamily="34" charset="0"/>
              </a:rPr>
              <a:t> </a:t>
            </a:r>
            <a:r>
              <a:rPr lang="tr-TR" altLang="tr-TR" sz="2800" b="1" dirty="0">
                <a:solidFill>
                  <a:srgbClr val="FF3300"/>
                </a:solidFill>
                <a:latin typeface="Tahoma" pitchFamily="34" charset="0"/>
              </a:rPr>
              <a:t>U</a:t>
            </a:r>
            <a:r>
              <a:rPr lang="tr-TR" altLang="tr-TR" sz="2800" b="1" dirty="0">
                <a:solidFill>
                  <a:srgbClr val="FF3300"/>
                </a:solidFill>
              </a:rPr>
              <a:t>ç</a:t>
            </a:r>
            <a:r>
              <a:rPr lang="tr-TR" altLang="tr-TR" sz="2800" b="1" dirty="0">
                <a:solidFill>
                  <a:srgbClr val="FF3300"/>
                </a:solidFill>
                <a:latin typeface="Tahoma" pitchFamily="34" charset="0"/>
              </a:rPr>
              <a:t>uğu sıkıştırıp patlatmayın.</a:t>
            </a:r>
          </a:p>
          <a:p>
            <a:r>
              <a:rPr lang="tr-TR" altLang="tr-TR" sz="2800" dirty="0">
                <a:latin typeface="Tahoma" pitchFamily="34" charset="0"/>
              </a:rPr>
              <a:t>Alkol ve antiseptik ila</a:t>
            </a:r>
            <a:r>
              <a:rPr lang="tr-TR" altLang="tr-TR" sz="2800" dirty="0"/>
              <a:t>ç</a:t>
            </a:r>
            <a:r>
              <a:rPr lang="tr-TR" altLang="tr-TR" sz="2800" dirty="0">
                <a:latin typeface="Tahoma" pitchFamily="34" charset="0"/>
              </a:rPr>
              <a:t>lar u</a:t>
            </a:r>
            <a:r>
              <a:rPr lang="tr-TR" altLang="tr-TR" sz="2800" dirty="0"/>
              <a:t>ç</a:t>
            </a:r>
            <a:r>
              <a:rPr lang="tr-TR" altLang="tr-TR" sz="2800" dirty="0">
                <a:latin typeface="Tahoma" pitchFamily="34" charset="0"/>
              </a:rPr>
              <a:t>uğun </a:t>
            </a:r>
            <a:r>
              <a:rPr lang="tr-TR" altLang="tr-TR" sz="2800" dirty="0"/>
              <a:t>ü</a:t>
            </a:r>
            <a:r>
              <a:rPr lang="tr-TR" altLang="tr-TR" sz="2800" dirty="0">
                <a:latin typeface="Tahoma" pitchFamily="34" charset="0"/>
              </a:rPr>
              <a:t>zerindeki</a:t>
            </a:r>
          </a:p>
          <a:p>
            <a:pPr marL="0" indent="0">
              <a:buNone/>
            </a:pPr>
            <a:r>
              <a:rPr lang="tr-TR" altLang="tr-TR" sz="2800" dirty="0">
                <a:latin typeface="Tahoma" pitchFamily="34" charset="0"/>
              </a:rPr>
              <a:t> bakteri enfeksiyonunun gelişmesini engeller.</a:t>
            </a:r>
          </a:p>
          <a:p>
            <a:pPr marL="0" indent="0">
              <a:buNone/>
            </a:pPr>
            <a:endParaRPr lang="tr-TR" altLang="tr-TR" sz="2800" dirty="0">
              <a:latin typeface="Tahoma" pitchFamily="34" charset="0"/>
            </a:endParaRPr>
          </a:p>
          <a:p>
            <a:r>
              <a:rPr lang="tr-TR" altLang="tr-TR" sz="2800" dirty="0">
                <a:latin typeface="Tahoma" pitchFamily="34" charset="0"/>
              </a:rPr>
              <a:t>Ağrı kesici ila</a:t>
            </a:r>
            <a:r>
              <a:rPr lang="tr-TR" altLang="tr-TR" sz="2800" dirty="0"/>
              <a:t>ç</a:t>
            </a:r>
            <a:r>
              <a:rPr lang="tr-TR" altLang="tr-TR" sz="2800" dirty="0">
                <a:latin typeface="Tahoma" pitchFamily="34" charset="0"/>
              </a:rPr>
              <a:t>lar u</a:t>
            </a:r>
            <a:r>
              <a:rPr lang="tr-TR" altLang="tr-TR" sz="2800" dirty="0"/>
              <a:t>ç</a:t>
            </a:r>
            <a:r>
              <a:rPr lang="tr-TR" altLang="tr-TR" sz="2800" dirty="0">
                <a:latin typeface="Tahoma" pitchFamily="34" charset="0"/>
              </a:rPr>
              <a:t>uğun sebep olduğu ağrıyı </a:t>
            </a:r>
          </a:p>
          <a:p>
            <a:pPr marL="0" indent="0">
              <a:buNone/>
            </a:pPr>
            <a:r>
              <a:rPr lang="tr-TR" altLang="tr-TR" sz="2800" dirty="0">
                <a:latin typeface="Tahoma" pitchFamily="34" charset="0"/>
              </a:rPr>
              <a:t>azaltır. Buz uygulamak ağrıyı azaltabilir.</a:t>
            </a:r>
          </a:p>
          <a:p>
            <a:endParaRPr lang="tr-TR" dirty="0"/>
          </a:p>
        </p:txBody>
      </p:sp>
      <p:pic>
        <p:nvPicPr>
          <p:cNvPr id="4" name="Picture 4" descr="http://www.itf.istanbul.edu.tr/dermatoloji/herlab1.jpg">
            <a:extLst>
              <a:ext uri="{FF2B5EF4-FFF2-40B4-BE49-F238E27FC236}">
                <a16:creationId xmlns:a16="http://schemas.microsoft.com/office/drawing/2014/main" id="{5EBB3303-9BC4-0741-B1ED-CF22231C9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68760"/>
            <a:ext cx="205172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0703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5BC30F3-DB2F-924B-8732-E2D0DAD06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 fontScale="90000"/>
          </a:bodyPr>
          <a:lstStyle/>
          <a:p>
            <a:r>
              <a:rPr lang="tr-TR" altLang="tr-TR" b="1" dirty="0">
                <a:solidFill>
                  <a:srgbClr val="FF0000"/>
                </a:solidFill>
                <a:latin typeface="+mn-lt"/>
              </a:rPr>
              <a:t>AĞIZ VE DİŞ ETİ HASTALIKLARI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CBAB1D-6FC4-3246-9533-6B9942E9D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08721"/>
            <a:ext cx="6984776" cy="5268242"/>
          </a:xfrm>
        </p:spPr>
        <p:txBody>
          <a:bodyPr/>
          <a:lstStyle/>
          <a:p>
            <a:r>
              <a:rPr lang="tr-TR" altLang="tr-TR" sz="2800" b="1" dirty="0">
                <a:solidFill>
                  <a:srgbClr val="FF3300"/>
                </a:solidFill>
              </a:rPr>
              <a:t>Aft:</a:t>
            </a:r>
            <a:r>
              <a:rPr lang="tr-TR" altLang="tr-TR" sz="2800" b="1" dirty="0"/>
              <a:t> </a:t>
            </a:r>
            <a:r>
              <a:rPr lang="tr-TR" altLang="tr-TR" sz="2800" dirty="0"/>
              <a:t>Dilde, yumuşak damakta, dudak ve yanakların iç kısımlarında görülen küçük yüzeysel ülserlerdir(yaralar).Oldukça ağrılıdır ve 5-10 gün sürerler. </a:t>
            </a:r>
          </a:p>
          <a:p>
            <a:r>
              <a:rPr lang="tr-TR" altLang="tr-TR" sz="2800" dirty="0"/>
              <a:t>Su ile karbonat karışımından hazırlanan ince yapılı bir krem aft üzerine sürülebilir.</a:t>
            </a:r>
          </a:p>
          <a:p>
            <a:pPr>
              <a:spcBef>
                <a:spcPct val="35000"/>
              </a:spcBef>
            </a:pPr>
            <a:r>
              <a:rPr lang="tr-TR" altLang="tr-TR" sz="2800" dirty="0"/>
              <a:t>Yarım bardak suya yarım kaşık tuz ilavesiyle elde edilen solüsyonla günde 3 kez gargara yapılabilir.</a:t>
            </a:r>
          </a:p>
          <a:p>
            <a:endParaRPr lang="tr-TR" altLang="tr-TR" dirty="0">
              <a:latin typeface="Tahoma" pitchFamily="34" charset="0"/>
            </a:endParaRPr>
          </a:p>
          <a:p>
            <a:endParaRPr lang="tr-TR" dirty="0"/>
          </a:p>
        </p:txBody>
      </p:sp>
      <p:pic>
        <p:nvPicPr>
          <p:cNvPr id="4" name="Picture 4" descr="aft">
            <a:extLst>
              <a:ext uri="{FF2B5EF4-FFF2-40B4-BE49-F238E27FC236}">
                <a16:creationId xmlns:a16="http://schemas.microsoft.com/office/drawing/2014/main" id="{CB6B315B-F613-EE44-9730-BEDEAE00E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58" y="1268760"/>
            <a:ext cx="14763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EWFCAD3JUB9CA7YXI1UCA61AKZXCAMMHJEZCA5X21HYCAMZ1P54CAXLQHK5CA0T7URECAGAEI9FCAAJ3HEVCAWV8STBCATVD3GSCA6DZUZ8CAWQF023CA051P6MCA34TF19CAF6S6M1CABF4TX0CADJ3UXJ">
            <a:extLst>
              <a:ext uri="{FF2B5EF4-FFF2-40B4-BE49-F238E27FC236}">
                <a16:creationId xmlns:a16="http://schemas.microsoft.com/office/drawing/2014/main" id="{C818B36E-E04D-C641-8855-DF5E8804F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16301"/>
            <a:ext cx="14763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07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>
                <a:solidFill>
                  <a:srgbClr val="FF0000"/>
                </a:solidFill>
                <a:latin typeface="+mn-lt"/>
              </a:rPr>
              <a:t>KİŞİSEL HİJYEN NEDİR?</a:t>
            </a:r>
          </a:p>
        </p:txBody>
      </p:sp>
      <p:sp>
        <p:nvSpPr>
          <p:cNvPr id="8195" name="2 İçerik Yer Tutucusu"/>
          <p:cNvSpPr>
            <a:spLocks noGrp="1"/>
          </p:cNvSpPr>
          <p:nvPr>
            <p:ph idx="1"/>
          </p:nvPr>
        </p:nvSpPr>
        <p:spPr>
          <a:xfrm>
            <a:off x="468313" y="1268761"/>
            <a:ext cx="8229600" cy="5036790"/>
          </a:xfrm>
        </p:spPr>
        <p:txBody>
          <a:bodyPr/>
          <a:lstStyle/>
          <a:p>
            <a:pPr eaLnBrk="1" hangingPunct="1"/>
            <a:r>
              <a:rPr lang="tr-TR" sz="2800" dirty="0"/>
              <a:t>Bireyin sağlığını devam ettirebilmesi için yaptığı </a:t>
            </a:r>
            <a:r>
              <a:rPr lang="tr-TR" sz="2800" dirty="0">
                <a:solidFill>
                  <a:srgbClr val="FF0000"/>
                </a:solidFill>
              </a:rPr>
              <a:t>özbakım uygulamasıdır.</a:t>
            </a:r>
          </a:p>
          <a:p>
            <a:r>
              <a:rPr lang="tr-TR" sz="2800" dirty="0">
                <a:solidFill>
                  <a:srgbClr val="FF0000"/>
                </a:solidFill>
              </a:rPr>
              <a:t>TEMİZLİK: </a:t>
            </a:r>
            <a:r>
              <a:rPr lang="tr-TR" sz="2800" dirty="0"/>
              <a:t>Temizlik; vücudun, giysilerin ve yaşadığımız çevrenin mikroplardan arındırılmasıdır.</a:t>
            </a:r>
          </a:p>
          <a:p>
            <a:endParaRPr lang="tr-T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6AF67BD-D213-6844-BBA1-014239A8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8960"/>
            <a:ext cx="8047037" cy="35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4648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 fontScale="90000"/>
          </a:bodyPr>
          <a:lstStyle/>
          <a:p>
            <a:r>
              <a:rPr lang="tr-TR" altLang="tr-TR" b="1" dirty="0">
                <a:solidFill>
                  <a:srgbClr val="FF0000"/>
                </a:solidFill>
              </a:rPr>
              <a:t>ACİL DURUMLAR;</a:t>
            </a:r>
          </a:p>
        </p:txBody>
      </p:sp>
      <p:sp>
        <p:nvSpPr>
          <p:cNvPr id="145411" name="Rectangle 3"/>
          <p:cNvSpPr>
            <a:spLocks noGrp="1"/>
          </p:cNvSpPr>
          <p:nvPr>
            <p:ph idx="1"/>
          </p:nvPr>
        </p:nvSpPr>
        <p:spPr>
          <a:xfrm>
            <a:off x="628650" y="908721"/>
            <a:ext cx="7543800" cy="547260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tr-TR" altLang="tr-TR" dirty="0"/>
          </a:p>
          <a:p>
            <a:pPr>
              <a:lnSpc>
                <a:spcPct val="90000"/>
              </a:lnSpc>
            </a:pP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sz="2800" b="1" dirty="0">
                <a:solidFill>
                  <a:srgbClr val="FF0000"/>
                </a:solidFill>
              </a:rPr>
              <a:t>Diş Ağrısı;</a:t>
            </a:r>
          </a:p>
          <a:p>
            <a:pPr>
              <a:lnSpc>
                <a:spcPct val="90000"/>
              </a:lnSpc>
            </a:pPr>
            <a:r>
              <a:rPr lang="tr-TR" altLang="tr-TR" sz="2800" dirty="0"/>
              <a:t>Ağrıyan dişi ve çevresini </a:t>
            </a:r>
            <a:r>
              <a:rPr lang="tr-TR" altLang="tr-TR" sz="2800" dirty="0" err="1"/>
              <a:t>temizleyin.Ilık</a:t>
            </a:r>
            <a:r>
              <a:rPr lang="tr-TR" altLang="tr-TR" sz="2800" dirty="0"/>
              <a:t> tuzlu suyla gargara yapın.</a:t>
            </a:r>
          </a:p>
          <a:p>
            <a:pPr>
              <a:lnSpc>
                <a:spcPct val="90000"/>
              </a:lnSpc>
            </a:pPr>
            <a:r>
              <a:rPr lang="tr-TR" altLang="tr-TR" sz="2800" dirty="0"/>
              <a:t> Asla ağrıyan dişin üstüne aspirin ya da benzeri ilaç koymayın.</a:t>
            </a:r>
          </a:p>
          <a:p>
            <a:r>
              <a:rPr lang="tr-TR" altLang="tr-TR" sz="2800" dirty="0">
                <a:solidFill>
                  <a:srgbClr val="FF0000"/>
                </a:solidFill>
              </a:rPr>
              <a:t>Isırılmış dil, dudak ya da yanak</a:t>
            </a:r>
          </a:p>
          <a:p>
            <a:r>
              <a:rPr lang="tr-TR" altLang="tr-TR" sz="2800" dirty="0"/>
              <a:t>Yaralı bölgeye buz koyun.</a:t>
            </a:r>
          </a:p>
          <a:p>
            <a:r>
              <a:rPr lang="tr-TR" altLang="tr-TR" sz="2800" dirty="0"/>
              <a:t>Eğer kanama </a:t>
            </a:r>
            <a:r>
              <a:rPr lang="tr-TR" altLang="tr-TR" sz="2800" dirty="0" err="1"/>
              <a:t>varsa;temiz</a:t>
            </a:r>
            <a:r>
              <a:rPr lang="tr-TR" altLang="tr-TR" sz="2800" dirty="0"/>
              <a:t> bir gazlı bezle hafif basınç uygulayın.</a:t>
            </a:r>
          </a:p>
          <a:p>
            <a:r>
              <a:rPr lang="tr-TR" altLang="tr-TR" sz="2800" dirty="0"/>
              <a:t>Kanama 15 </a:t>
            </a:r>
            <a:r>
              <a:rPr lang="tr-TR" altLang="tr-TR" sz="2800" dirty="0" err="1"/>
              <a:t>dk</a:t>
            </a:r>
            <a:r>
              <a:rPr lang="tr-TR" altLang="tr-TR" sz="2800" dirty="0"/>
              <a:t> içinde durmazsa diş hekimine başvurun.</a:t>
            </a:r>
          </a:p>
          <a:p>
            <a:endParaRPr lang="tr-TR" altLang="tr-TR" dirty="0">
              <a:solidFill>
                <a:srgbClr val="FF0000"/>
              </a:solidFill>
            </a:endParaRPr>
          </a:p>
        </p:txBody>
      </p:sp>
      <p:pic>
        <p:nvPicPr>
          <p:cNvPr id="145412" name="Picture 4" descr="5e401a92de88a1c22a6c4efe0aeb66c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57188"/>
            <a:ext cx="889744" cy="155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434699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906950-1590-CD4B-8046-150AC6727C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3568" y="908720"/>
            <a:ext cx="7920880" cy="5268243"/>
          </a:xfrm>
        </p:spPr>
        <p:txBody>
          <a:bodyPr/>
          <a:lstStyle/>
          <a:p>
            <a:endParaRPr lang="tr-TR" sz="4000" b="1" dirty="0"/>
          </a:p>
          <a:p>
            <a:endParaRPr lang="tr-TR" sz="4000" b="1" dirty="0"/>
          </a:p>
          <a:p>
            <a:pPr marL="0" indent="0" algn="ctr">
              <a:buNone/>
            </a:pPr>
            <a:r>
              <a:rPr lang="tr-TR" sz="4000" b="1" dirty="0">
                <a:solidFill>
                  <a:srgbClr val="FF0000"/>
                </a:solidFill>
              </a:rPr>
              <a:t>GÜNÜMÜZDE İNSANLARIN</a:t>
            </a:r>
          </a:p>
          <a:p>
            <a:pPr marL="0" indent="0" algn="ctr">
              <a:buNone/>
            </a:pPr>
            <a:r>
              <a:rPr lang="tr-TR" sz="4000" b="1" dirty="0">
                <a:solidFill>
                  <a:srgbClr val="FF0000"/>
                </a:solidFill>
              </a:rPr>
              <a:t> UYGARLIK DÜZEYİNİ GÖSTEREN</a:t>
            </a:r>
          </a:p>
          <a:p>
            <a:pPr marL="0" indent="0" algn="ctr">
              <a:buNone/>
            </a:pPr>
            <a:r>
              <a:rPr lang="tr-TR" sz="4000" b="1" dirty="0">
                <a:solidFill>
                  <a:srgbClr val="FF0000"/>
                </a:solidFill>
              </a:rPr>
              <a:t> ANA ÖLÇÜ TEMİZLİKTİR.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864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Başlık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eaLnBrk="1" hangingPunct="1"/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tr-TR" dirty="0">
                <a:solidFill>
                  <a:srgbClr val="FF0000"/>
                </a:solidFill>
                <a:latin typeface="+mn-lt"/>
              </a:rPr>
              <a:t>NEDEN HİJYEN?</a:t>
            </a:r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800" dirty="0"/>
              <a:t>Sağlığı korumak</a:t>
            </a:r>
          </a:p>
          <a:p>
            <a:pPr eaLnBrk="1" hangingPunct="1"/>
            <a:r>
              <a:rPr lang="tr-TR" sz="2800" dirty="0"/>
              <a:t>Rahatlık, dinlenme ve gevşeme</a:t>
            </a:r>
          </a:p>
          <a:p>
            <a:pPr eaLnBrk="1" hangingPunct="1"/>
            <a:r>
              <a:rPr lang="tr-TR" sz="2800" dirty="0"/>
              <a:t>Vücuttaki kötü kokuları giderme</a:t>
            </a:r>
          </a:p>
          <a:p>
            <a:pPr eaLnBrk="1" hangingPunct="1"/>
            <a:r>
              <a:rPr lang="tr-TR" sz="2800" dirty="0"/>
              <a:t>Bireyin görünümünü olumlu hale getirmek</a:t>
            </a:r>
          </a:p>
          <a:p>
            <a:pPr eaLnBrk="1" hangingPunct="1"/>
            <a:r>
              <a:rPr lang="tr-TR" sz="2800" dirty="0"/>
              <a:t>Kendine olan güveni artırmak</a:t>
            </a:r>
          </a:p>
          <a:p>
            <a:pPr eaLnBrk="1" hangingPunct="1"/>
            <a:r>
              <a:rPr lang="tr-TR" sz="2800" dirty="0"/>
              <a:t>Büyüme ve gelişmeyi sağlamak</a:t>
            </a:r>
          </a:p>
          <a:p>
            <a:pPr eaLnBrk="1" hangingPunct="1"/>
            <a:r>
              <a:rPr lang="tr-TR" sz="2800" dirty="0"/>
              <a:t>Vücut salgıları, atıklar, mikropları vücuttan uzaklaştırmak</a:t>
            </a:r>
          </a:p>
        </p:txBody>
      </p:sp>
    </p:spTree>
    <p:extLst>
      <p:ext uri="{BB962C8B-B14F-4D97-AF65-F5344CB8AC3E}">
        <p14:creationId xmlns:p14="http://schemas.microsoft.com/office/powerpoint/2010/main" val="294969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>
          <a:xfrm>
            <a:off x="323528" y="365127"/>
            <a:ext cx="8191822" cy="3995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          </a:t>
            </a:r>
            <a:r>
              <a:rPr lang="tr-TR" dirty="0">
                <a:solidFill>
                  <a:srgbClr val="FF0000"/>
                </a:solidFill>
                <a:latin typeface="+mn-lt"/>
              </a:rPr>
              <a:t>TEMİZLİK</a:t>
            </a:r>
          </a:p>
        </p:txBody>
      </p:sp>
      <p:sp>
        <p:nvSpPr>
          <p:cNvPr id="12291" name="2 İçerik Yer Tutucusu"/>
          <p:cNvSpPr>
            <a:spLocks noGrp="1"/>
          </p:cNvSpPr>
          <p:nvPr>
            <p:ph idx="1"/>
          </p:nvPr>
        </p:nvSpPr>
        <p:spPr>
          <a:xfrm>
            <a:off x="323528" y="764705"/>
            <a:ext cx="8374385" cy="5832945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800" dirty="0"/>
              <a:t>Temizlik sadece görünür kirlenme olduğunda yapılmamalıdır</a:t>
            </a:r>
          </a:p>
          <a:p>
            <a:pPr eaLnBrk="1" hangingPunct="1"/>
            <a:r>
              <a:rPr lang="tr-TR" sz="2800" b="1" dirty="0"/>
              <a:t>Su ve sabun</a:t>
            </a:r>
            <a:r>
              <a:rPr lang="tr-TR" sz="2800" dirty="0"/>
              <a:t> olmadan temizlikten bahsetmek mümkün değildir.</a:t>
            </a:r>
          </a:p>
          <a:p>
            <a:r>
              <a:rPr lang="tr-TR" sz="2800" dirty="0"/>
              <a:t>Ayrıca banyo süngerleri, lifleri, diş fırçaları, Havlu.</a:t>
            </a:r>
          </a:p>
          <a:p>
            <a:r>
              <a:rPr lang="tr-TR" sz="2800" dirty="0"/>
              <a:t>Sabun.</a:t>
            </a:r>
          </a:p>
          <a:p>
            <a:r>
              <a:rPr lang="tr-TR" sz="2800" dirty="0"/>
              <a:t>Saç kurutma makinesi.</a:t>
            </a:r>
          </a:p>
          <a:p>
            <a:r>
              <a:rPr lang="tr-TR" sz="2800" dirty="0"/>
              <a:t>Tırnak makası</a:t>
            </a:r>
          </a:p>
          <a:p>
            <a:r>
              <a:rPr lang="tr-TR" sz="2800" dirty="0"/>
              <a:t>Tarak akla ilk gelen temizlik araçlarıdır.</a:t>
            </a:r>
          </a:p>
          <a:p>
            <a:pPr eaLnBrk="1" hangingPunct="1"/>
            <a:r>
              <a:rPr lang="tr-TR" sz="2800" dirty="0"/>
              <a:t>Sadece </a:t>
            </a:r>
            <a:r>
              <a:rPr lang="tr-TR" sz="2800" dirty="0">
                <a:solidFill>
                  <a:srgbClr val="FF0000"/>
                </a:solidFill>
              </a:rPr>
              <a:t>beden temizliği değil, kullanılan her şeyi </a:t>
            </a:r>
            <a:r>
              <a:rPr lang="tr-TR" sz="2800" dirty="0"/>
              <a:t>ve her </a:t>
            </a:r>
            <a:r>
              <a:rPr lang="tr-TR" sz="2800" dirty="0">
                <a:solidFill>
                  <a:srgbClr val="FF0000"/>
                </a:solidFill>
              </a:rPr>
              <a:t>ortamı temiz tutmak </a:t>
            </a:r>
            <a:r>
              <a:rPr lang="tr-TR" sz="2800" dirty="0"/>
              <a:t>temiz olmanın gereğidir.</a:t>
            </a:r>
          </a:p>
          <a:p>
            <a:pPr eaLnBrk="1" hangingPunct="1"/>
            <a:endParaRPr lang="tr-TR" dirty="0">
              <a:latin typeface="Comic Sans MS" pitchFamily="66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649E61D-9869-8D40-8239-36A1EA0F5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068960"/>
            <a:ext cx="241238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0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Başlık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86700" cy="1325563"/>
          </a:xfrm>
        </p:spPr>
        <p:txBody>
          <a:bodyPr/>
          <a:lstStyle/>
          <a:p>
            <a:pPr eaLnBrk="1" hangingPunct="1"/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tr-TR" dirty="0">
                <a:solidFill>
                  <a:srgbClr val="FF0000"/>
                </a:solidFill>
                <a:latin typeface="+mn-lt"/>
              </a:rPr>
              <a:t>DİKKAT!!!</a:t>
            </a:r>
          </a:p>
        </p:txBody>
      </p:sp>
      <p:sp>
        <p:nvSpPr>
          <p:cNvPr id="13315" name="2 İçerik Yer Tutucusu"/>
          <p:cNvSpPr>
            <a:spLocks noGrp="1"/>
          </p:cNvSpPr>
          <p:nvPr>
            <p:ph idx="1"/>
          </p:nvPr>
        </p:nvSpPr>
        <p:spPr>
          <a:xfrm>
            <a:off x="366176" y="1556792"/>
            <a:ext cx="7302168" cy="4569371"/>
          </a:xfrm>
        </p:spPr>
        <p:txBody>
          <a:bodyPr/>
          <a:lstStyle/>
          <a:p>
            <a:pPr indent="4763" algn="just" eaLnBrk="1" hangingPunct="1">
              <a:buFont typeface="Arial" charset="0"/>
              <a:buChar char="•"/>
            </a:pPr>
            <a:r>
              <a:rPr lang="tr-TR" sz="2800" dirty="0"/>
              <a:t>Temizliğin sadece </a:t>
            </a:r>
            <a:r>
              <a:rPr lang="tr-TR" sz="2800" dirty="0">
                <a:solidFill>
                  <a:srgbClr val="FF0000"/>
                </a:solidFill>
              </a:rPr>
              <a:t>GÖRÜNÜR KİRLENME </a:t>
            </a:r>
            <a:r>
              <a:rPr lang="tr-TR" sz="2800" dirty="0"/>
              <a:t>olduğunda yapılması yeterli değildir.</a:t>
            </a:r>
          </a:p>
          <a:p>
            <a:pPr indent="4763" algn="just" eaLnBrk="1" hangingPunct="1">
              <a:buFont typeface="Arial" charset="0"/>
              <a:buChar char="•"/>
            </a:pPr>
            <a:r>
              <a:rPr lang="tr-TR" sz="2800" dirty="0"/>
              <a:t>Uykudan uyanınca yüzün yıkanması </a:t>
            </a:r>
          </a:p>
          <a:p>
            <a:pPr indent="4763" algn="just" eaLnBrk="1" hangingPunct="1">
              <a:buFont typeface="Arial" charset="0"/>
              <a:buChar char="•"/>
            </a:pPr>
            <a:r>
              <a:rPr lang="tr-TR" sz="2800" dirty="0"/>
              <a:t>Dişlerin fırçalanması</a:t>
            </a:r>
          </a:p>
          <a:p>
            <a:pPr indent="4763" algn="just" eaLnBrk="1" hangingPunct="1">
              <a:buFont typeface="Arial" charset="0"/>
              <a:buChar char="•"/>
            </a:pPr>
            <a:r>
              <a:rPr lang="tr-TR" sz="2800" dirty="0"/>
              <a:t>Çamaşırların değiştirilmesi </a:t>
            </a:r>
            <a:r>
              <a:rPr lang="tr-TR" sz="2800" dirty="0">
                <a:solidFill>
                  <a:srgbClr val="FF0000"/>
                </a:solidFill>
              </a:rPr>
              <a:t>GÜNDELİK TEMİZLİK </a:t>
            </a:r>
          </a:p>
          <a:p>
            <a:pPr indent="4763" algn="just" eaLnBrk="1" hangingPunct="1">
              <a:buFont typeface="Wingdings 2" pitchFamily="18" charset="2"/>
              <a:buNone/>
            </a:pPr>
            <a:r>
              <a:rPr lang="tr-TR" sz="2800" dirty="0"/>
              <a:t>uygulamalarıdır…</a:t>
            </a:r>
          </a:p>
          <a:p>
            <a:pPr indent="4763" eaLnBrk="1" hangingPunct="1">
              <a:buFont typeface="Wingdings 2" pitchFamily="18" charset="2"/>
              <a:buNone/>
            </a:pPr>
            <a:endParaRPr lang="tr-TR" dirty="0">
              <a:latin typeface="Comic Sans MS" pitchFamily="66" charset="0"/>
            </a:endParaRPr>
          </a:p>
        </p:txBody>
      </p:sp>
      <p:pic>
        <p:nvPicPr>
          <p:cNvPr id="13317" name="Picture 2" descr="C:\Users\gökmen\Desktop\imagesCAT5LJ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66" y="4005064"/>
            <a:ext cx="1579356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2387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1759</TotalTime>
  <Words>3257</Words>
  <Application>Microsoft Office PowerPoint</Application>
  <PresentationFormat>Ekran Gösterisi (4:3)</PresentationFormat>
  <Paragraphs>446</Paragraphs>
  <Slides>61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61</vt:i4>
      </vt:variant>
    </vt:vector>
  </HeadingPairs>
  <TitlesOfParts>
    <vt:vector size="71" baseType="lpstr">
      <vt:lpstr>Arial</vt:lpstr>
      <vt:lpstr>Calibri</vt:lpstr>
      <vt:lpstr>Calibri Light</vt:lpstr>
      <vt:lpstr>Comic Sans MS</vt:lpstr>
      <vt:lpstr>Krungthep</vt:lpstr>
      <vt:lpstr>Monotype Sorts</vt:lpstr>
      <vt:lpstr>Tahoma</vt:lpstr>
      <vt:lpstr>Wingdings</vt:lpstr>
      <vt:lpstr>Wingdings 2</vt:lpstr>
      <vt:lpstr>1_Office Teması</vt:lpstr>
      <vt:lpstr> </vt:lpstr>
      <vt:lpstr>PowerPoint Sunusu</vt:lpstr>
      <vt:lpstr>PowerPoint Sunusu</vt:lpstr>
      <vt:lpstr>      HİJYEN NEDİR?</vt:lpstr>
      <vt:lpstr>MİKRO-ORGANİZMA</vt:lpstr>
      <vt:lpstr>KİŞİSEL HİJYEN NEDİR?</vt:lpstr>
      <vt:lpstr>    NEDEN HİJYEN?</vt:lpstr>
      <vt:lpstr>          TEMİZLİK</vt:lpstr>
      <vt:lpstr>             DİKKAT!!!</vt:lpstr>
      <vt:lpstr>DERİ TEMİZLİĞİ</vt:lpstr>
      <vt:lpstr>DERİ TEMİZLİĞİ</vt:lpstr>
      <vt:lpstr>Yüz Temizliği Ve Bakımı</vt:lpstr>
      <vt:lpstr>SAÇ TEMİZLİĞİ VE BAKIMI</vt:lpstr>
      <vt:lpstr>SAÇ TEMİZLİĞİ VE BAKIMI</vt:lpstr>
      <vt:lpstr>BURUN TEMİZLİĞİ</vt:lpstr>
      <vt:lpstr>KULAK TEMİZLİĞİ</vt:lpstr>
      <vt:lpstr>GÖZ TEMİZLİĞİ</vt:lpstr>
      <vt:lpstr>GÖZ TEMİZLİĞİ</vt:lpstr>
      <vt:lpstr>           EL HİJYENİ</vt:lpstr>
      <vt:lpstr>  ELLER NE ZAMAN  YIKANMALI?</vt:lpstr>
      <vt:lpstr>EL TEMİZLİĞİ  </vt:lpstr>
      <vt:lpstr>PowerPoint Sunusu</vt:lpstr>
      <vt:lpstr>Önemli!!!!!! Ancak, belirtmiş olduğumuz işler yapılmasa dahi, gün içinde en az 2 (iki) saatte bir  eller yine de tanımladığımız gibi yıkanmalıdır. Özellikle toplu yaşanılan yerlerde  sıvı sabun kullanılmalıdır.  Kalıp sabunlar kişisel temizlik araçları olduğundan mümkünse ortak kullanılmamalıdır..</vt:lpstr>
      <vt:lpstr>PowerPoint Sunusu</vt:lpstr>
      <vt:lpstr>       TIRNAK BAKIMI</vt:lpstr>
      <vt:lpstr>       AYAK HİJYENİ</vt:lpstr>
      <vt:lpstr>      AYAK HİJYENİ</vt:lpstr>
      <vt:lpstr> UYGUN AYAKKABI SEÇİMİ</vt:lpstr>
      <vt:lpstr>KOLTUK ALTI HİJYENİ</vt:lpstr>
      <vt:lpstr>BANYO YAPMA</vt:lpstr>
      <vt:lpstr>    KİŞİSEL HİJYENE DİKKAT               EDİLMEDİĞİNDE    OLUŞABİLECEK DERİ VE SAÇ                HASTALIKLARI</vt:lpstr>
      <vt:lpstr>AKNE</vt:lpstr>
      <vt:lpstr>PowerPoint Sunusu</vt:lpstr>
      <vt:lpstr>PowerPoint Sunusu</vt:lpstr>
      <vt:lpstr>PowerPoint Sunusu</vt:lpstr>
      <vt:lpstr>MANTAR HASTALIĞI</vt:lpstr>
      <vt:lpstr>Nasıl Bulaşır ?</vt:lpstr>
      <vt:lpstr>NASIR</vt:lpstr>
      <vt:lpstr>UYUZ</vt:lpstr>
      <vt:lpstr>   Uyuzun belirtileri nelerdir ?</vt:lpstr>
      <vt:lpstr>TEDAVİ ;</vt:lpstr>
      <vt:lpstr>BİTLENME</vt:lpstr>
      <vt:lpstr>PowerPoint Sunusu</vt:lpstr>
      <vt:lpstr>KEPEKLENME</vt:lpstr>
      <vt:lpstr>SAÇ KIRAN</vt:lpstr>
      <vt:lpstr>SAÇ DÖKÜLMESİ</vt:lpstr>
      <vt:lpstr>PowerPoint Sunusu</vt:lpstr>
      <vt:lpstr>DİŞ ÇÜRÜMESİ</vt:lpstr>
      <vt:lpstr>DİŞLERDE ÇÜRÜK OLUŞUMU</vt:lpstr>
      <vt:lpstr>ÇÜRÜK BELİRTİLERİ NELERDİR?</vt:lpstr>
      <vt:lpstr>AĞIZ VE DİŞ SAĞLIĞI VÜCUT SAĞLIĞINI NASIL ETKİLER</vt:lpstr>
      <vt:lpstr>AĞIZ VE DİŞ SAĞLIĞINI KORUMAK İÇİN;</vt:lpstr>
      <vt:lpstr>AĞIZ VE DİŞ SAĞLIĞINI KORUMAK İÇİN;</vt:lpstr>
      <vt:lpstr>DİŞLERİMİZİN ÇÜRÜMESİNİ İSTEMİYORSAK;</vt:lpstr>
      <vt:lpstr>DİŞLERİMİZİ NASIL FIRÇALAMALIYIZ?</vt:lpstr>
      <vt:lpstr>DİŞ İPİ KULLANIMI</vt:lpstr>
      <vt:lpstr>AĞIZ GARGARASI</vt:lpstr>
      <vt:lpstr>AĞIZ VE DİŞ ETİ HASTALIKLARI</vt:lpstr>
      <vt:lpstr>AĞIZ VE DİŞ ETİ HASTALIKLARI</vt:lpstr>
      <vt:lpstr>ACİL DURUMLAR;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NRY</dc:creator>
  <cp:lastModifiedBy>Arzu</cp:lastModifiedBy>
  <cp:revision>128</cp:revision>
  <cp:lastPrinted>2024-01-07T11:21:51Z</cp:lastPrinted>
  <dcterms:created xsi:type="dcterms:W3CDTF">2016-01-09T19:10:44Z</dcterms:created>
  <dcterms:modified xsi:type="dcterms:W3CDTF">2024-02-26T10:31:28Z</dcterms:modified>
</cp:coreProperties>
</file>